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emf" ContentType="image/x-emf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3" r:id="rId1"/>
  </p:sldMasterIdLst>
  <p:notesMasterIdLst>
    <p:notesMasterId r:id="rId30"/>
  </p:notesMasterIdLst>
  <p:sldIdLst>
    <p:sldId id="284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3" r:id="rId29"/>
  </p:sldIdLst>
  <p:sldSz cx="9144000" cy="6858000" type="screen4x3"/>
  <p:notesSz cx="6858000" cy="9144000"/>
  <p:custDataLst>
    <p:tags r:id="rId31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E39416B-4123-4583-83B6-638235A47B33}" type="doc">
      <dgm:prSet loTypeId="urn:microsoft.com/office/officeart/2005/8/layout/orgChart1" loCatId="hierarchy" qsTypeId="urn:microsoft.com/office/officeart/2005/8/quickstyle/simple1" qsCatId="simple" csTypeId="urn:microsoft.com/office/officeart/2005/8/colors/accent1_2" csCatId="accent1"/>
      <dgm:spPr/>
    </dgm:pt>
    <dgm:pt modelId="{31969B8F-1B7B-4FDA-8DF1-4CC19409CC64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INFORMATIKA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CFE607C4-CCF6-4B01-B6D1-875DAA810E4D}" type="parTrans" cxnId="{C072DC80-9C24-4A58-BB3D-4416932C8387}">
      <dgm:prSet/>
      <dgm:spPr/>
    </dgm:pt>
    <dgm:pt modelId="{ED1D74E2-84A9-4E93-B1CA-168B0D70608E}" type="sibTrans" cxnId="{C072DC80-9C24-4A58-BB3D-4416932C8387}">
      <dgm:prSet/>
      <dgm:spPr/>
    </dgm:pt>
    <dgm:pt modelId="{D8E3DDAC-D440-4DAA-9BDF-71FA08D8E7A0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INFORmatsiya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F9CAFD7D-E089-4450-93D8-219EBD973425}" type="parTrans" cxnId="{F572AEE9-3EDD-47FD-B7E2-09910978F378}">
      <dgm:prSet/>
      <dgm:spPr/>
    </dgm:pt>
    <dgm:pt modelId="{9BDA75A7-C4A3-438A-A5FE-7F6E874A9031}" type="sibTrans" cxnId="{F572AEE9-3EDD-47FD-B7E2-09910978F378}">
      <dgm:prSet/>
      <dgm:spPr/>
    </dgm:pt>
    <dgm:pt modelId="{47FC30D2-F1F6-4337-8EDD-A21F0960479C}">
      <dgm:prSet/>
      <dgm:spPr/>
      <dgm:t>
        <a:bodyPr/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b="0" i="0" u="none" strike="noStrike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avtoMATIKA</a:t>
          </a:r>
          <a:endParaRPr kumimoji="0" lang="ru-RU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gm:t>
    </dgm:pt>
    <dgm:pt modelId="{43822793-A7B5-4250-B6D7-3841AA97A996}" type="parTrans" cxnId="{B25779EA-6402-4739-AC4D-3DD26877C512}">
      <dgm:prSet/>
      <dgm:spPr/>
    </dgm:pt>
    <dgm:pt modelId="{35587C9F-0EF4-4D48-BDBE-899307ED8AE9}" type="sibTrans" cxnId="{B25779EA-6402-4739-AC4D-3DD26877C512}">
      <dgm:prSet/>
      <dgm:spPr/>
    </dgm:pt>
    <dgm:pt modelId="{2BFB8F98-0325-4200-AB5D-665CE48E95F2}" type="pres">
      <dgm:prSet presAssocID="{CE39416B-4123-4583-83B6-638235A47B33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395F7B2B-40E7-4B32-BD7E-01227F6458CD}" type="pres">
      <dgm:prSet presAssocID="{31969B8F-1B7B-4FDA-8DF1-4CC19409CC64}" presName="hierRoot1" presStyleCnt="0">
        <dgm:presLayoutVars>
          <dgm:hierBranch/>
        </dgm:presLayoutVars>
      </dgm:prSet>
      <dgm:spPr/>
    </dgm:pt>
    <dgm:pt modelId="{0D3AEAB2-1E85-4FCB-B96B-655EC84E0757}" type="pres">
      <dgm:prSet presAssocID="{31969B8F-1B7B-4FDA-8DF1-4CC19409CC64}" presName="rootComposite1" presStyleCnt="0"/>
      <dgm:spPr/>
    </dgm:pt>
    <dgm:pt modelId="{C6742B76-28E8-448E-AB86-B222E638CA8D}" type="pres">
      <dgm:prSet presAssocID="{31969B8F-1B7B-4FDA-8DF1-4CC19409CC64}" presName="rootText1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28EFE946-E358-40EB-8846-90A39DF60A7B}" type="pres">
      <dgm:prSet presAssocID="{31969B8F-1B7B-4FDA-8DF1-4CC19409CC64}" presName="rootConnector1" presStyleLbl="node1" presStyleIdx="0" presStyleCnt="0"/>
      <dgm:spPr/>
      <dgm:t>
        <a:bodyPr/>
        <a:lstStyle/>
        <a:p>
          <a:endParaRPr lang="ru-RU"/>
        </a:p>
      </dgm:t>
    </dgm:pt>
    <dgm:pt modelId="{32336009-5F63-487E-AFBA-F171D6CA47CF}" type="pres">
      <dgm:prSet presAssocID="{31969B8F-1B7B-4FDA-8DF1-4CC19409CC64}" presName="hierChild2" presStyleCnt="0"/>
      <dgm:spPr/>
    </dgm:pt>
    <dgm:pt modelId="{C06F61F4-DB0E-46AC-9D7A-CED20C9BAD09}" type="pres">
      <dgm:prSet presAssocID="{F9CAFD7D-E089-4450-93D8-219EBD973425}" presName="Name35" presStyleLbl="parChTrans1D2" presStyleIdx="0" presStyleCnt="2"/>
      <dgm:spPr/>
    </dgm:pt>
    <dgm:pt modelId="{264BD1D1-1682-478D-9D14-7A337BD89547}" type="pres">
      <dgm:prSet presAssocID="{D8E3DDAC-D440-4DAA-9BDF-71FA08D8E7A0}" presName="hierRoot2" presStyleCnt="0">
        <dgm:presLayoutVars>
          <dgm:hierBranch/>
        </dgm:presLayoutVars>
      </dgm:prSet>
      <dgm:spPr/>
    </dgm:pt>
    <dgm:pt modelId="{6711AD6B-5EBD-489B-8D13-8D6E0C3C4167}" type="pres">
      <dgm:prSet presAssocID="{D8E3DDAC-D440-4DAA-9BDF-71FA08D8E7A0}" presName="rootComposite" presStyleCnt="0"/>
      <dgm:spPr/>
    </dgm:pt>
    <dgm:pt modelId="{D909945A-A087-424E-8E04-A8B56E0531F7}" type="pres">
      <dgm:prSet presAssocID="{D8E3DDAC-D440-4DAA-9BDF-71FA08D8E7A0}" presName="rootText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E8F6DFCE-95D8-42E2-A8C3-4992A6C900B0}" type="pres">
      <dgm:prSet presAssocID="{D8E3DDAC-D440-4DAA-9BDF-71FA08D8E7A0}" presName="rootConnector" presStyleLbl="node2" presStyleIdx="0" presStyleCnt="2"/>
      <dgm:spPr/>
      <dgm:t>
        <a:bodyPr/>
        <a:lstStyle/>
        <a:p>
          <a:endParaRPr lang="ru-RU"/>
        </a:p>
      </dgm:t>
    </dgm:pt>
    <dgm:pt modelId="{17E86DF2-080D-403C-9D10-8DA9C3BC5440}" type="pres">
      <dgm:prSet presAssocID="{D8E3DDAC-D440-4DAA-9BDF-71FA08D8E7A0}" presName="hierChild4" presStyleCnt="0"/>
      <dgm:spPr/>
    </dgm:pt>
    <dgm:pt modelId="{ED724E1E-483A-4472-8202-43770428870D}" type="pres">
      <dgm:prSet presAssocID="{D8E3DDAC-D440-4DAA-9BDF-71FA08D8E7A0}" presName="hierChild5" presStyleCnt="0"/>
      <dgm:spPr/>
    </dgm:pt>
    <dgm:pt modelId="{C1BB5C7A-E660-4150-8165-605642788A3C}" type="pres">
      <dgm:prSet presAssocID="{43822793-A7B5-4250-B6D7-3841AA97A996}" presName="Name35" presStyleLbl="parChTrans1D2" presStyleIdx="1" presStyleCnt="2"/>
      <dgm:spPr/>
    </dgm:pt>
    <dgm:pt modelId="{BACB5723-08A1-4D21-9A82-1E80FB7828E8}" type="pres">
      <dgm:prSet presAssocID="{47FC30D2-F1F6-4337-8EDD-A21F0960479C}" presName="hierRoot2" presStyleCnt="0">
        <dgm:presLayoutVars>
          <dgm:hierBranch/>
        </dgm:presLayoutVars>
      </dgm:prSet>
      <dgm:spPr/>
    </dgm:pt>
    <dgm:pt modelId="{1D256B3B-0297-479E-B53B-6B4C1911CF8E}" type="pres">
      <dgm:prSet presAssocID="{47FC30D2-F1F6-4337-8EDD-A21F0960479C}" presName="rootComposite" presStyleCnt="0"/>
      <dgm:spPr/>
    </dgm:pt>
    <dgm:pt modelId="{AAEBACD3-A537-4FBE-90D5-3BEE00306C29}" type="pres">
      <dgm:prSet presAssocID="{47FC30D2-F1F6-4337-8EDD-A21F0960479C}" presName="rootText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ru-RU"/>
        </a:p>
      </dgm:t>
    </dgm:pt>
    <dgm:pt modelId="{125CA62F-464E-4123-B85E-792206BDBA69}" type="pres">
      <dgm:prSet presAssocID="{47FC30D2-F1F6-4337-8EDD-A21F0960479C}" presName="rootConnector" presStyleLbl="node2" presStyleIdx="1" presStyleCnt="2"/>
      <dgm:spPr/>
      <dgm:t>
        <a:bodyPr/>
        <a:lstStyle/>
        <a:p>
          <a:endParaRPr lang="ru-RU"/>
        </a:p>
      </dgm:t>
    </dgm:pt>
    <dgm:pt modelId="{F459C0A2-DD29-44FD-A163-55AB12B32427}" type="pres">
      <dgm:prSet presAssocID="{47FC30D2-F1F6-4337-8EDD-A21F0960479C}" presName="hierChild4" presStyleCnt="0"/>
      <dgm:spPr/>
    </dgm:pt>
    <dgm:pt modelId="{B6DC0010-AA5A-4841-A2B3-529781E847FD}" type="pres">
      <dgm:prSet presAssocID="{47FC30D2-F1F6-4337-8EDD-A21F0960479C}" presName="hierChild5" presStyleCnt="0"/>
      <dgm:spPr/>
    </dgm:pt>
    <dgm:pt modelId="{2309A2F8-B97F-4948-9FB1-FB1956686966}" type="pres">
      <dgm:prSet presAssocID="{31969B8F-1B7B-4FDA-8DF1-4CC19409CC64}" presName="hierChild3" presStyleCnt="0"/>
      <dgm:spPr/>
    </dgm:pt>
  </dgm:ptLst>
  <dgm:cxnLst>
    <dgm:cxn modelId="{882EDBB9-C70E-4316-B333-7C607EC98947}" type="presOf" srcId="{CE39416B-4123-4583-83B6-638235A47B33}" destId="{2BFB8F98-0325-4200-AB5D-665CE48E95F2}" srcOrd="0" destOrd="0" presId="urn:microsoft.com/office/officeart/2005/8/layout/orgChart1"/>
    <dgm:cxn modelId="{4AD921B6-B353-4B54-A9F4-F126C8E44CD5}" type="presOf" srcId="{31969B8F-1B7B-4FDA-8DF1-4CC19409CC64}" destId="{28EFE946-E358-40EB-8846-90A39DF60A7B}" srcOrd="1" destOrd="0" presId="urn:microsoft.com/office/officeart/2005/8/layout/orgChart1"/>
    <dgm:cxn modelId="{FEC595AC-1B00-418E-AD85-0D78F4C04516}" type="presOf" srcId="{47FC30D2-F1F6-4337-8EDD-A21F0960479C}" destId="{125CA62F-464E-4123-B85E-792206BDBA69}" srcOrd="1" destOrd="0" presId="urn:microsoft.com/office/officeart/2005/8/layout/orgChart1"/>
    <dgm:cxn modelId="{39662708-3827-4A70-9ACB-1B5DC383CCC3}" type="presOf" srcId="{D8E3DDAC-D440-4DAA-9BDF-71FA08D8E7A0}" destId="{D909945A-A087-424E-8E04-A8B56E0531F7}" srcOrd="0" destOrd="0" presId="urn:microsoft.com/office/officeart/2005/8/layout/orgChart1"/>
    <dgm:cxn modelId="{DC27F8DC-7253-440E-869F-A0E1C7487CA8}" type="presOf" srcId="{F9CAFD7D-E089-4450-93D8-219EBD973425}" destId="{C06F61F4-DB0E-46AC-9D7A-CED20C9BAD09}" srcOrd="0" destOrd="0" presId="urn:microsoft.com/office/officeart/2005/8/layout/orgChart1"/>
    <dgm:cxn modelId="{3C6D0A4D-8E62-4818-B644-601427300692}" type="presOf" srcId="{D8E3DDAC-D440-4DAA-9BDF-71FA08D8E7A0}" destId="{E8F6DFCE-95D8-42E2-A8C3-4992A6C900B0}" srcOrd="1" destOrd="0" presId="urn:microsoft.com/office/officeart/2005/8/layout/orgChart1"/>
    <dgm:cxn modelId="{069497C9-0DBD-4C9C-92E4-E30B72A00D35}" type="presOf" srcId="{47FC30D2-F1F6-4337-8EDD-A21F0960479C}" destId="{AAEBACD3-A537-4FBE-90D5-3BEE00306C29}" srcOrd="0" destOrd="0" presId="urn:microsoft.com/office/officeart/2005/8/layout/orgChart1"/>
    <dgm:cxn modelId="{F572AEE9-3EDD-47FD-B7E2-09910978F378}" srcId="{31969B8F-1B7B-4FDA-8DF1-4CC19409CC64}" destId="{D8E3DDAC-D440-4DAA-9BDF-71FA08D8E7A0}" srcOrd="0" destOrd="0" parTransId="{F9CAFD7D-E089-4450-93D8-219EBD973425}" sibTransId="{9BDA75A7-C4A3-438A-A5FE-7F6E874A9031}"/>
    <dgm:cxn modelId="{23006B80-EC4F-4BCB-B154-F9D244CD5E00}" type="presOf" srcId="{31969B8F-1B7B-4FDA-8DF1-4CC19409CC64}" destId="{C6742B76-28E8-448E-AB86-B222E638CA8D}" srcOrd="0" destOrd="0" presId="urn:microsoft.com/office/officeart/2005/8/layout/orgChart1"/>
    <dgm:cxn modelId="{C072DC80-9C24-4A58-BB3D-4416932C8387}" srcId="{CE39416B-4123-4583-83B6-638235A47B33}" destId="{31969B8F-1B7B-4FDA-8DF1-4CC19409CC64}" srcOrd="0" destOrd="0" parTransId="{CFE607C4-CCF6-4B01-B6D1-875DAA810E4D}" sibTransId="{ED1D74E2-84A9-4E93-B1CA-168B0D70608E}"/>
    <dgm:cxn modelId="{B25779EA-6402-4739-AC4D-3DD26877C512}" srcId="{31969B8F-1B7B-4FDA-8DF1-4CC19409CC64}" destId="{47FC30D2-F1F6-4337-8EDD-A21F0960479C}" srcOrd="1" destOrd="0" parTransId="{43822793-A7B5-4250-B6D7-3841AA97A996}" sibTransId="{35587C9F-0EF4-4D48-BDBE-899307ED8AE9}"/>
    <dgm:cxn modelId="{1462CDAF-C47B-449A-9578-8382D1241481}" type="presOf" srcId="{43822793-A7B5-4250-B6D7-3841AA97A996}" destId="{C1BB5C7A-E660-4150-8165-605642788A3C}" srcOrd="0" destOrd="0" presId="urn:microsoft.com/office/officeart/2005/8/layout/orgChart1"/>
    <dgm:cxn modelId="{4D6FF043-D7FD-4B81-9065-A2DD72715D13}" type="presParOf" srcId="{2BFB8F98-0325-4200-AB5D-665CE48E95F2}" destId="{395F7B2B-40E7-4B32-BD7E-01227F6458CD}" srcOrd="0" destOrd="0" presId="urn:microsoft.com/office/officeart/2005/8/layout/orgChart1"/>
    <dgm:cxn modelId="{CC6932A6-85F5-4D7B-BF82-33F239F1A85A}" type="presParOf" srcId="{395F7B2B-40E7-4B32-BD7E-01227F6458CD}" destId="{0D3AEAB2-1E85-4FCB-B96B-655EC84E0757}" srcOrd="0" destOrd="0" presId="urn:microsoft.com/office/officeart/2005/8/layout/orgChart1"/>
    <dgm:cxn modelId="{ACA20DE1-D87A-4852-AAA3-D36082015A91}" type="presParOf" srcId="{0D3AEAB2-1E85-4FCB-B96B-655EC84E0757}" destId="{C6742B76-28E8-448E-AB86-B222E638CA8D}" srcOrd="0" destOrd="0" presId="urn:microsoft.com/office/officeart/2005/8/layout/orgChart1"/>
    <dgm:cxn modelId="{C31D75B2-5CB9-4886-B390-798F33C869AC}" type="presParOf" srcId="{0D3AEAB2-1E85-4FCB-B96B-655EC84E0757}" destId="{28EFE946-E358-40EB-8846-90A39DF60A7B}" srcOrd="1" destOrd="0" presId="urn:microsoft.com/office/officeart/2005/8/layout/orgChart1"/>
    <dgm:cxn modelId="{A0E67B20-7757-44D6-8137-5FB49B540988}" type="presParOf" srcId="{395F7B2B-40E7-4B32-BD7E-01227F6458CD}" destId="{32336009-5F63-487E-AFBA-F171D6CA47CF}" srcOrd="1" destOrd="0" presId="urn:microsoft.com/office/officeart/2005/8/layout/orgChart1"/>
    <dgm:cxn modelId="{525F9AD4-E860-44E7-950A-BA2C5AB2A085}" type="presParOf" srcId="{32336009-5F63-487E-AFBA-F171D6CA47CF}" destId="{C06F61F4-DB0E-46AC-9D7A-CED20C9BAD09}" srcOrd="0" destOrd="0" presId="urn:microsoft.com/office/officeart/2005/8/layout/orgChart1"/>
    <dgm:cxn modelId="{16764D7D-B3C8-44C2-AD6D-ACE229CF40AE}" type="presParOf" srcId="{32336009-5F63-487E-AFBA-F171D6CA47CF}" destId="{264BD1D1-1682-478D-9D14-7A337BD89547}" srcOrd="1" destOrd="0" presId="urn:microsoft.com/office/officeart/2005/8/layout/orgChart1"/>
    <dgm:cxn modelId="{6CEF610B-54AC-47BB-98A0-C080E35DC27B}" type="presParOf" srcId="{264BD1D1-1682-478D-9D14-7A337BD89547}" destId="{6711AD6B-5EBD-489B-8D13-8D6E0C3C4167}" srcOrd="0" destOrd="0" presId="urn:microsoft.com/office/officeart/2005/8/layout/orgChart1"/>
    <dgm:cxn modelId="{FBA305FF-C555-4D81-AECC-56FE28AF9F1C}" type="presParOf" srcId="{6711AD6B-5EBD-489B-8D13-8D6E0C3C4167}" destId="{D909945A-A087-424E-8E04-A8B56E0531F7}" srcOrd="0" destOrd="0" presId="urn:microsoft.com/office/officeart/2005/8/layout/orgChart1"/>
    <dgm:cxn modelId="{D5C2517E-9F38-4035-AE01-5C7BF6243194}" type="presParOf" srcId="{6711AD6B-5EBD-489B-8D13-8D6E0C3C4167}" destId="{E8F6DFCE-95D8-42E2-A8C3-4992A6C900B0}" srcOrd="1" destOrd="0" presId="urn:microsoft.com/office/officeart/2005/8/layout/orgChart1"/>
    <dgm:cxn modelId="{8C6DC88E-2B26-4C18-A9E8-146740B9F94F}" type="presParOf" srcId="{264BD1D1-1682-478D-9D14-7A337BD89547}" destId="{17E86DF2-080D-403C-9D10-8DA9C3BC5440}" srcOrd="1" destOrd="0" presId="urn:microsoft.com/office/officeart/2005/8/layout/orgChart1"/>
    <dgm:cxn modelId="{FB3B19E5-CE38-4D32-B681-903B1775CBF2}" type="presParOf" srcId="{264BD1D1-1682-478D-9D14-7A337BD89547}" destId="{ED724E1E-483A-4472-8202-43770428870D}" srcOrd="2" destOrd="0" presId="urn:microsoft.com/office/officeart/2005/8/layout/orgChart1"/>
    <dgm:cxn modelId="{801AEB62-769D-49F0-BE94-2CD6579224A4}" type="presParOf" srcId="{32336009-5F63-487E-AFBA-F171D6CA47CF}" destId="{C1BB5C7A-E660-4150-8165-605642788A3C}" srcOrd="2" destOrd="0" presId="urn:microsoft.com/office/officeart/2005/8/layout/orgChart1"/>
    <dgm:cxn modelId="{821E52C1-EF3E-4CAC-B219-1BCF16CE990F}" type="presParOf" srcId="{32336009-5F63-487E-AFBA-F171D6CA47CF}" destId="{BACB5723-08A1-4D21-9A82-1E80FB7828E8}" srcOrd="3" destOrd="0" presId="urn:microsoft.com/office/officeart/2005/8/layout/orgChart1"/>
    <dgm:cxn modelId="{0F1D8E2B-4BD7-4598-99E6-00B292FCC87C}" type="presParOf" srcId="{BACB5723-08A1-4D21-9A82-1E80FB7828E8}" destId="{1D256B3B-0297-479E-B53B-6B4C1911CF8E}" srcOrd="0" destOrd="0" presId="urn:microsoft.com/office/officeart/2005/8/layout/orgChart1"/>
    <dgm:cxn modelId="{A5B3AF26-A922-40D0-8FE3-1E732008ABAD}" type="presParOf" srcId="{1D256B3B-0297-479E-B53B-6B4C1911CF8E}" destId="{AAEBACD3-A537-4FBE-90D5-3BEE00306C29}" srcOrd="0" destOrd="0" presId="urn:microsoft.com/office/officeart/2005/8/layout/orgChart1"/>
    <dgm:cxn modelId="{14D64BD9-F3A9-47F5-BC10-B2A5B618FE40}" type="presParOf" srcId="{1D256B3B-0297-479E-B53B-6B4C1911CF8E}" destId="{125CA62F-464E-4123-B85E-792206BDBA69}" srcOrd="1" destOrd="0" presId="urn:microsoft.com/office/officeart/2005/8/layout/orgChart1"/>
    <dgm:cxn modelId="{774979B2-C3AA-4E21-858E-CF05BFDA7FE1}" type="presParOf" srcId="{BACB5723-08A1-4D21-9A82-1E80FB7828E8}" destId="{F459C0A2-DD29-44FD-A163-55AB12B32427}" srcOrd="1" destOrd="0" presId="urn:microsoft.com/office/officeart/2005/8/layout/orgChart1"/>
    <dgm:cxn modelId="{4426B2A8-1FD7-41F9-AC25-37F5DE663617}" type="presParOf" srcId="{BACB5723-08A1-4D21-9A82-1E80FB7828E8}" destId="{B6DC0010-AA5A-4841-A2B3-529781E847FD}" srcOrd="2" destOrd="0" presId="urn:microsoft.com/office/officeart/2005/8/layout/orgChart1"/>
    <dgm:cxn modelId="{31C55071-E473-4F50-98D9-E220FC56AB1D}" type="presParOf" srcId="{395F7B2B-40E7-4B32-BD7E-01227F6458CD}" destId="{2309A2F8-B97F-4948-9FB1-FB1956686966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BB5C7A-E660-4150-8165-605642788A3C}">
      <dsp:nvSpPr>
        <dsp:cNvPr id="0" name=""/>
        <dsp:cNvSpPr/>
      </dsp:nvSpPr>
      <dsp:spPr>
        <a:xfrm>
          <a:off x="2545556" y="1059714"/>
          <a:ext cx="1280251" cy="44438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22192"/>
              </a:lnTo>
              <a:lnTo>
                <a:pt x="1280251" y="222192"/>
              </a:lnTo>
              <a:lnTo>
                <a:pt x="1280251" y="44438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06F61F4-DB0E-46AC-9D7A-CED20C9BAD09}">
      <dsp:nvSpPr>
        <dsp:cNvPr id="0" name=""/>
        <dsp:cNvSpPr/>
      </dsp:nvSpPr>
      <dsp:spPr>
        <a:xfrm>
          <a:off x="1265305" y="1059714"/>
          <a:ext cx="1280251" cy="444384"/>
        </a:xfrm>
        <a:custGeom>
          <a:avLst/>
          <a:gdLst/>
          <a:ahLst/>
          <a:cxnLst/>
          <a:rect l="0" t="0" r="0" b="0"/>
          <a:pathLst>
            <a:path>
              <a:moveTo>
                <a:pt x="1280251" y="0"/>
              </a:moveTo>
              <a:lnTo>
                <a:pt x="1280251" y="222192"/>
              </a:lnTo>
              <a:lnTo>
                <a:pt x="0" y="222192"/>
              </a:lnTo>
              <a:lnTo>
                <a:pt x="0" y="444384"/>
              </a:lnTo>
            </a:path>
          </a:pathLst>
        </a:cu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6742B76-28E8-448E-AB86-B222E638CA8D}">
      <dsp:nvSpPr>
        <dsp:cNvPr id="0" name=""/>
        <dsp:cNvSpPr/>
      </dsp:nvSpPr>
      <dsp:spPr>
        <a:xfrm>
          <a:off x="1487497" y="1655"/>
          <a:ext cx="2116118" cy="1058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INFORMATIKA</a:t>
          </a:r>
          <a:endParaRPr kumimoji="0" lang="ru-RU" sz="24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1487497" y="1655"/>
        <a:ext cx="2116118" cy="1058059"/>
      </dsp:txXfrm>
    </dsp:sp>
    <dsp:sp modelId="{D909945A-A087-424E-8E04-A8B56E0531F7}">
      <dsp:nvSpPr>
        <dsp:cNvPr id="0" name=""/>
        <dsp:cNvSpPr/>
      </dsp:nvSpPr>
      <dsp:spPr>
        <a:xfrm>
          <a:off x="207245" y="1504098"/>
          <a:ext cx="2116118" cy="1058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INFORmatsiya</a:t>
          </a:r>
          <a:endParaRPr kumimoji="0" lang="ru-RU" sz="24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207245" y="1504098"/>
        <a:ext cx="2116118" cy="1058059"/>
      </dsp:txXfrm>
    </dsp:sp>
    <dsp:sp modelId="{AAEBACD3-A537-4FBE-90D5-3BEE00306C29}">
      <dsp:nvSpPr>
        <dsp:cNvPr id="0" name=""/>
        <dsp:cNvSpPr/>
      </dsp:nvSpPr>
      <dsp:spPr>
        <a:xfrm>
          <a:off x="2767748" y="1504098"/>
          <a:ext cx="2116118" cy="1058059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rnd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marR="0" lvl="0" indent="0" algn="ctr" defTabSz="914400" rtl="0" eaLnBrk="1" fontAlgn="base" latinLnBrk="0" hangingPunct="1">
            <a:lnSpc>
              <a:spcPct val="100000"/>
            </a:lnSpc>
            <a:spcBef>
              <a:spcPct val="0"/>
            </a:spcBef>
            <a:spcAft>
              <a:spcPct val="0"/>
            </a:spcAft>
            <a:buClrTx/>
            <a:buSzTx/>
            <a:buFontTx/>
            <a:buNone/>
            <a:tabLst/>
          </a:pPr>
          <a:r>
            <a:rPr kumimoji="0" lang="en-US" sz="2400" b="0" i="0" u="none" strike="noStrike" kern="1200" cap="none" normalizeH="0" baseline="0" smtClean="0">
              <a:ln>
                <a:noFill/>
              </a:ln>
              <a:solidFill>
                <a:srgbClr val="000000"/>
              </a:solidFill>
              <a:effectLst/>
              <a:latin typeface="Arial" panose="020B0604020202020204" pitchFamily="34" charset="0"/>
            </a:rPr>
            <a:t>avtoMATIKA</a:t>
          </a:r>
          <a:endParaRPr kumimoji="0" lang="ru-RU" sz="2400" b="0" i="0" u="none" strike="noStrike" kern="1200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endParaRPr>
        </a:p>
      </dsp:txBody>
      <dsp:txXfrm>
        <a:off x="2767748" y="1504098"/>
        <a:ext cx="2116118" cy="10580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E39D1C9-E722-465C-A580-DD7C97B9477C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222BF48-2D7E-41A5-8DF3-D2D16169C7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902950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0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FDF48678-67D5-439A-ADEA-FE7858EC1ACF}" type="slidenum">
              <a:rPr lang="ru-RU">
                <a:latin typeface="Times New Roman" panose="02020603050405020304" pitchFamily="18" charset="0"/>
              </a:rPr>
              <a:pPr/>
              <a:t>3</a:t>
            </a:fld>
            <a:endParaRPr lang="ru-RU">
              <a:latin typeface="Times New Roman" panose="02020603050405020304" pitchFamily="18" charset="0"/>
            </a:endParaRPr>
          </a:p>
        </p:txBody>
      </p:sp>
      <p:sp>
        <p:nvSpPr>
          <p:cNvPr id="1290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29028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358737864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0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D0714339-61F1-4B99-A17E-E50186F3EF06}" type="slidenum">
              <a:rPr lang="ru-RU">
                <a:latin typeface="Times New Roman" panose="02020603050405020304" pitchFamily="18" charset="0"/>
              </a:rPr>
              <a:pPr/>
              <a:t>4</a:t>
            </a:fld>
            <a:endParaRPr lang="ru-RU">
              <a:latin typeface="Times New Roman" panose="02020603050405020304" pitchFamily="18" charset="0"/>
            </a:endParaRPr>
          </a:p>
        </p:txBody>
      </p:sp>
      <p:sp>
        <p:nvSpPr>
          <p:cNvPr id="1300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30052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852821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0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7E40A25F-858F-4231-900B-E00227D30496}" type="slidenum">
              <a:rPr lang="ru-RU">
                <a:latin typeface="Times New Roman" panose="02020603050405020304" pitchFamily="18" charset="0"/>
              </a:rPr>
              <a:pPr/>
              <a:t>5</a:t>
            </a:fld>
            <a:endParaRPr lang="ru-RU">
              <a:latin typeface="Times New Roman" panose="02020603050405020304" pitchFamily="18" charset="0"/>
            </a:endParaRPr>
          </a:p>
        </p:txBody>
      </p:sp>
      <p:sp>
        <p:nvSpPr>
          <p:cNvPr id="1310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31076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7310607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9D6647BF-9591-477B-8BEC-D1E701899375}" type="slidenum">
              <a:rPr lang="ru-RU">
                <a:latin typeface="Times New Roman" panose="02020603050405020304" pitchFamily="18" charset="0"/>
              </a:rPr>
              <a:pPr/>
              <a:t>7</a:t>
            </a:fld>
            <a:endParaRPr lang="ru-RU">
              <a:latin typeface="Times New Roman" panose="02020603050405020304" pitchFamily="18" charset="0"/>
            </a:endParaRPr>
          </a:p>
        </p:txBody>
      </p:sp>
      <p:sp>
        <p:nvSpPr>
          <p:cNvPr id="1320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  <a:ln/>
        </p:spPr>
      </p:sp>
      <p:sp>
        <p:nvSpPr>
          <p:cNvPr id="132100" name="Rectangle 3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9079789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42416" y="2514601"/>
            <a:ext cx="6600451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42416" y="4777380"/>
            <a:ext cx="6600451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8"/>
          <p:cNvSpPr/>
          <p:nvPr/>
        </p:nvSpPr>
        <p:spPr bwMode="auto">
          <a:xfrm>
            <a:off x="-31719" y="4321158"/>
            <a:ext cx="1395473" cy="781781"/>
          </a:xfrm>
          <a:custGeom>
            <a:avLst/>
            <a:gdLst/>
            <a:ahLst/>
            <a:cxnLst/>
            <a:rect l="l" t="t" r="r" b="b"/>
            <a:pathLst>
              <a:path w="8042" h="10000">
                <a:moveTo>
                  <a:pt x="5799" y="10000"/>
                </a:moveTo>
                <a:cubicBezTo>
                  <a:pt x="5880" y="10000"/>
                  <a:pt x="5934" y="9940"/>
                  <a:pt x="5961" y="9880"/>
                </a:cubicBezTo>
                <a:cubicBezTo>
                  <a:pt x="5961" y="9820"/>
                  <a:pt x="5988" y="9820"/>
                  <a:pt x="5988" y="9820"/>
                </a:cubicBezTo>
                <a:lnTo>
                  <a:pt x="8042" y="5260"/>
                </a:lnTo>
                <a:cubicBezTo>
                  <a:pt x="8096" y="5140"/>
                  <a:pt x="8096" y="4901"/>
                  <a:pt x="8042" y="4721"/>
                </a:cubicBezTo>
                <a:lnTo>
                  <a:pt x="5988" y="221"/>
                </a:lnTo>
                <a:cubicBezTo>
                  <a:pt x="5988" y="160"/>
                  <a:pt x="5961" y="160"/>
                  <a:pt x="5961" y="160"/>
                </a:cubicBezTo>
                <a:cubicBezTo>
                  <a:pt x="5934" y="101"/>
                  <a:pt x="5880" y="41"/>
                  <a:pt x="5799" y="41"/>
                </a:cubicBezTo>
                <a:lnTo>
                  <a:pt x="18" y="0"/>
                </a:lnTo>
                <a:cubicBezTo>
                  <a:pt x="12" y="3330"/>
                  <a:pt x="6" y="6661"/>
                  <a:pt x="0" y="9991"/>
                </a:cubicBezTo>
                <a:lnTo>
                  <a:pt x="5799" y="1000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23334" y="4529541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70149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609600"/>
            <a:ext cx="6591985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11371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415972" y="3505200"/>
            <a:ext cx="5653888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4354046"/>
            <a:ext cx="6591985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9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26443108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438401"/>
            <a:ext cx="6591985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74905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itle 1"/>
          <p:cNvSpPr>
            <a:spLocks noGrp="1"/>
          </p:cNvSpPr>
          <p:nvPr>
            <p:ph type="title"/>
          </p:nvPr>
        </p:nvSpPr>
        <p:spPr>
          <a:xfrm>
            <a:off x="2188123" y="609600"/>
            <a:ext cx="610958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688292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688292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1808316" y="648005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8169533" y="290530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68622112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6" y="627407"/>
            <a:ext cx="6591984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942415" y="4343400"/>
            <a:ext cx="6591985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181600"/>
            <a:ext cx="6591985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83923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90854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78535" y="627406"/>
            <a:ext cx="1656132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42416" y="627406"/>
            <a:ext cx="4716348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46761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dgm">
  <p:cSld name="Заголовок, схема или организационная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AU"/>
          </a:p>
        </p:txBody>
      </p:sp>
      <p:sp>
        <p:nvSpPr>
          <p:cNvPr id="3" name="Рисунок SmartArt 2"/>
          <p:cNvSpPr>
            <a:spLocks noGrp="1"/>
          </p:cNvSpPr>
          <p:nvPr>
            <p:ph type="dgm" idx="1"/>
          </p:nvPr>
        </p:nvSpPr>
        <p:spPr>
          <a:xfrm>
            <a:off x="2438400" y="1600200"/>
            <a:ext cx="6400800" cy="4495800"/>
          </a:xfrm>
        </p:spPr>
        <p:txBody>
          <a:bodyPr/>
          <a:lstStyle/>
          <a:p>
            <a:pPr lvl="0"/>
            <a:endParaRPr lang="en-AU" noProof="0" smtClean="0"/>
          </a:p>
        </p:txBody>
      </p:sp>
      <p:sp>
        <p:nvSpPr>
          <p:cNvPr id="4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E7CB9B-CD7E-429C-9D5E-ACE2691418CD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9870718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OverObj">
  <p:cSld name="Заголовок и текст над объект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A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438400" y="1600200"/>
            <a:ext cx="64008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2438400" y="3924300"/>
            <a:ext cx="64008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6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7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926DCB8-FDF4-4EC2-A69D-C331E4326541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1459075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2438400" y="228600"/>
            <a:ext cx="6400800" cy="1219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A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438400" y="16002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5715000" y="16002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5" name="Объект 4"/>
          <p:cNvSpPr>
            <a:spLocks noGrp="1"/>
          </p:cNvSpPr>
          <p:nvPr>
            <p:ph sz="quarter" idx="3"/>
          </p:nvPr>
        </p:nvSpPr>
        <p:spPr>
          <a:xfrm>
            <a:off x="2438400" y="39243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715000" y="3924300"/>
            <a:ext cx="3124200" cy="21717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AU"/>
          </a:p>
        </p:txBody>
      </p:sp>
      <p:sp>
        <p:nvSpPr>
          <p:cNvPr id="7" name="Rectangle 7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8" name="Rectangle 8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9" name="Rectangle 9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2CEC6BF-B5DE-4512-B1ED-A59C9EF2955A}" type="slidenum">
              <a:rPr lang="ru-RU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5866711"/>
      </p:ext>
    </p:extLst>
  </p:cSld>
  <p:clrMapOvr>
    <a:masterClrMapping/>
  </p:clrMapOvr>
  <p:transition spd="med">
    <p:strips dir="r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1" y="624110"/>
            <a:ext cx="6589199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42415" y="2133600"/>
            <a:ext cx="6591985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5699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2074562"/>
            <a:ext cx="6591985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3581400"/>
            <a:ext cx="659198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3166527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3244140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23517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942416" y="2136706"/>
            <a:ext cx="3197531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37307" y="2136706"/>
            <a:ext cx="3197093" cy="376739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10049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65352" y="2226626"/>
            <a:ext cx="287459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942415" y="2802888"/>
            <a:ext cx="3197532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6154" y="2223398"/>
            <a:ext cx="28732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333715" y="2799660"/>
            <a:ext cx="3195680" cy="3105703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2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11228" y="787783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3152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735612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321969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46088"/>
            <a:ext cx="2629584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3494" y="446089"/>
            <a:ext cx="3790906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1598613"/>
            <a:ext cx="2629584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711194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14396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42415" y="4800600"/>
            <a:ext cx="6591985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942415" y="634965"/>
            <a:ext cx="6591985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42415" y="5367338"/>
            <a:ext cx="6591985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58" y="4910660"/>
            <a:ext cx="1358356" cy="508005"/>
          </a:xfrm>
          <a:custGeom>
            <a:avLst/>
            <a:gdLst/>
            <a:ahLst/>
            <a:cxnLst/>
            <a:rect l="l" t="t" r="r" b="b"/>
            <a:pathLst>
              <a:path w="7908" h="10000">
                <a:moveTo>
                  <a:pt x="7908" y="4694"/>
                </a:moveTo>
                <a:lnTo>
                  <a:pt x="6575" y="188"/>
                </a:lnTo>
                <a:cubicBezTo>
                  <a:pt x="6566" y="157"/>
                  <a:pt x="6555" y="125"/>
                  <a:pt x="6546" y="94"/>
                </a:cubicBezTo>
                <a:cubicBezTo>
                  <a:pt x="6519" y="0"/>
                  <a:pt x="6491" y="0"/>
                  <a:pt x="6463" y="0"/>
                </a:cubicBezTo>
                <a:lnTo>
                  <a:pt x="5935" y="0"/>
                </a:lnTo>
                <a:lnTo>
                  <a:pt x="0" y="62"/>
                </a:lnTo>
                <a:lnTo>
                  <a:pt x="0" y="10000"/>
                </a:lnTo>
                <a:lnTo>
                  <a:pt x="5935" y="9952"/>
                </a:lnTo>
                <a:lnTo>
                  <a:pt x="6463" y="9952"/>
                </a:lnTo>
                <a:cubicBezTo>
                  <a:pt x="6491" y="9952"/>
                  <a:pt x="6519" y="9859"/>
                  <a:pt x="6546" y="9859"/>
                </a:cubicBezTo>
                <a:cubicBezTo>
                  <a:pt x="6546" y="9764"/>
                  <a:pt x="6575" y="9764"/>
                  <a:pt x="6575" y="9764"/>
                </a:cubicBezTo>
                <a:lnTo>
                  <a:pt x="7908" y="5258"/>
                </a:lnTo>
                <a:cubicBezTo>
                  <a:pt x="7963" y="5070"/>
                  <a:pt x="7963" y="4883"/>
                  <a:pt x="7908" y="4694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11228" y="4983088"/>
            <a:ext cx="584978" cy="365125"/>
          </a:xfrm>
        </p:spPr>
        <p:txBody>
          <a:bodyPr/>
          <a:lstStyle/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05285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roup 35"/>
          <p:cNvGrpSpPr/>
          <p:nvPr/>
        </p:nvGrpSpPr>
        <p:grpSpPr>
          <a:xfrm>
            <a:off x="1" y="228600"/>
            <a:ext cx="1981200" cy="6638628"/>
            <a:chOff x="2487613" y="285750"/>
            <a:chExt cx="2428875" cy="5654676"/>
          </a:xfrm>
        </p:grpSpPr>
        <p:sp>
          <p:nvSpPr>
            <p:cNvPr id="37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8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9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0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1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2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3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4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5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6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7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48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49" name="Group 48"/>
          <p:cNvGrpSpPr/>
          <p:nvPr/>
        </p:nvGrpSpPr>
        <p:grpSpPr>
          <a:xfrm>
            <a:off x="20421" y="285"/>
            <a:ext cx="1952272" cy="6852968"/>
            <a:chOff x="6627813" y="195717"/>
            <a:chExt cx="1952625" cy="5678034"/>
          </a:xfrm>
        </p:grpSpPr>
        <p:sp>
          <p:nvSpPr>
            <p:cNvPr id="50" name="Freeform 27"/>
            <p:cNvSpPr/>
            <p:nvPr/>
          </p:nvSpPr>
          <p:spPr bwMode="auto">
            <a:xfrm>
              <a:off x="6627813" y="195717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1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2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3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4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5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6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7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8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59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0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61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62" name="Rectangle 61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945200" y="624110"/>
            <a:ext cx="6589200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42415" y="2133600"/>
            <a:ext cx="6591985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772400" y="6135089"/>
            <a:ext cx="766380" cy="3701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529FA8-89EC-4823-8912-40C1DD0777E5}" type="datetimeFigureOut">
              <a:rPr lang="en-US" smtClean="0"/>
              <a:t>5/14/2016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42415" y="6135809"/>
            <a:ext cx="57164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11228" y="787783"/>
            <a:ext cx="58497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5EE4BC11-C089-44C9-AB17-C9541309F3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5862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4" r:id="rId1"/>
    <p:sldLayoutId id="2147483685" r:id="rId2"/>
    <p:sldLayoutId id="2147483686" r:id="rId3"/>
    <p:sldLayoutId id="2147483687" r:id="rId4"/>
    <p:sldLayoutId id="2147483688" r:id="rId5"/>
    <p:sldLayoutId id="2147483689" r:id="rId6"/>
    <p:sldLayoutId id="2147483690" r:id="rId7"/>
    <p:sldLayoutId id="2147483691" r:id="rId8"/>
    <p:sldLayoutId id="2147483692" r:id="rId9"/>
    <p:sldLayoutId id="2147483693" r:id="rId10"/>
    <p:sldLayoutId id="2147483694" r:id="rId11"/>
    <p:sldLayoutId id="2147483695" r:id="rId12"/>
    <p:sldLayoutId id="2147483696" r:id="rId13"/>
    <p:sldLayoutId id="2147483697" r:id="rId14"/>
    <p:sldLayoutId id="2147483698" r:id="rId15"/>
    <p:sldLayoutId id="2147483699" r:id="rId16"/>
    <p:sldLayoutId id="2147483700" r:id="rId17"/>
    <p:sldLayoutId id="2147483701" r:id="rId18"/>
    <p:sldLayoutId id="2147483702" r:id="rId19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1.emf"/><Relationship Id="rId5" Type="http://schemas.openxmlformats.org/officeDocument/2006/relationships/oleObject" Target="../embeddings/oleObject1.bin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681963" y="2355928"/>
            <a:ext cx="6672327" cy="1703454"/>
          </a:xfrm>
        </p:spPr>
        <p:txBody>
          <a:bodyPr/>
          <a:lstStyle/>
          <a:p>
            <a:pPr algn="ctr"/>
            <a:r>
              <a:rPr lang="ru-RU" b="1" dirty="0" err="1"/>
              <a:t>Axborot</a:t>
            </a:r>
            <a:r>
              <a:rPr lang="ru-RU" b="1" dirty="0"/>
              <a:t> </a:t>
            </a:r>
            <a:r>
              <a:rPr lang="ru-RU" b="1" dirty="0" err="1"/>
              <a:t>tushunchasi</a:t>
            </a:r>
            <a:r>
              <a:rPr lang="ru-RU" b="1" dirty="0"/>
              <a:t>. </a:t>
            </a:r>
            <a:r>
              <a:rPr lang="ru-RU" b="1" dirty="0" err="1"/>
              <a:t>Axboriy</a:t>
            </a:r>
            <a:r>
              <a:rPr lang="ru-RU" b="1" dirty="0"/>
              <a:t> </a:t>
            </a:r>
            <a:r>
              <a:rPr lang="ru-RU" b="1" dirty="0" err="1"/>
              <a:t>jarayonlar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4374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</a:t>
            </a:r>
            <a:endParaRPr lang="ru-RU" smtClean="0"/>
          </a:p>
        </p:txBody>
      </p:sp>
      <p:sp>
        <p:nvSpPr>
          <p:cNvPr id="80899" name="Rectangle 3"/>
          <p:cNvSpPr>
            <a:spLocks noGrp="1" noChangeArrowheads="1"/>
          </p:cNvSpPr>
          <p:nvPr>
            <p:ph idx="1"/>
          </p:nvPr>
        </p:nvSpPr>
        <p:spPr>
          <a:xfrm>
            <a:off x="2263777" y="1557340"/>
            <a:ext cx="6430963" cy="4467225"/>
          </a:xfrm>
        </p:spPr>
        <p:txBody>
          <a:bodyPr/>
          <a:lstStyle/>
          <a:p>
            <a:pPr indent="44450">
              <a:buNone/>
              <a:defRPr/>
            </a:pPr>
            <a:r>
              <a:rPr lang="en-US"/>
              <a:t>Quyidagilardan tarkib topgan, umumilmiy tushuncha:</a:t>
            </a:r>
          </a:p>
          <a:p>
            <a:pPr indent="44450">
              <a:defRPr/>
            </a:pPr>
            <a:r>
              <a:rPr lang="en-US"/>
              <a:t>Odamlar orasida ma’lumot almashish;</a:t>
            </a:r>
            <a:endParaRPr lang="ru-RU"/>
          </a:p>
          <a:p>
            <a:pPr indent="44450">
              <a:defRPr/>
            </a:pPr>
            <a:r>
              <a:rPr lang="en-US"/>
              <a:t>inson va avtomat orasida</a:t>
            </a:r>
            <a:r>
              <a:rPr lang="ru-RU"/>
              <a:t>,</a:t>
            </a:r>
          </a:p>
          <a:p>
            <a:pPr indent="44450">
              <a:defRPr/>
            </a:pPr>
            <a:r>
              <a:rPr lang="en-US"/>
              <a:t>o’simlik va xayvonot dunyosida signallarni almashinuvi</a:t>
            </a:r>
            <a:r>
              <a:rPr lang="ru-RU">
                <a:ea typeface="MS Mincho" pitchFamily="49" charset="-128"/>
              </a:rPr>
              <a:t> </a:t>
            </a:r>
            <a:r>
              <a:rPr lang="ru-RU"/>
              <a:t>(</a:t>
            </a:r>
            <a:r>
              <a:rPr lang="en-US"/>
              <a:t>belgilarni hujayradan hujayraga, organizmdan organizmga uzatish</a:t>
            </a:r>
            <a:r>
              <a:rPr lang="ru-RU"/>
              <a:t>)</a:t>
            </a:r>
            <a:r>
              <a:rPr lang="en-US"/>
              <a:t>.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541B3DC8-34F4-4E1C-B9B0-019CF3194002}" type="slidenum">
              <a:rPr lang="ru-RU">
                <a:latin typeface="Arial" panose="020B0604020202020204" pitchFamily="34" charset="0"/>
              </a:rPr>
              <a:pPr/>
              <a:t>10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6555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08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08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808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808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0898" grpId="0"/>
      <p:bldP spid="80899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 texnikada</a:t>
            </a:r>
            <a:endParaRPr lang="ru-RU" smtClean="0"/>
          </a:p>
        </p:txBody>
      </p:sp>
      <p:sp>
        <p:nvSpPr>
          <p:cNvPr id="81923" name="Rectangle 3"/>
          <p:cNvSpPr>
            <a:spLocks noGrp="1" noChangeArrowheads="1"/>
          </p:cNvSpPr>
          <p:nvPr>
            <p:ph idx="1"/>
          </p:nvPr>
        </p:nvSpPr>
        <p:spPr>
          <a:xfrm>
            <a:off x="2438402" y="1600200"/>
            <a:ext cx="6327775" cy="2711450"/>
          </a:xfrm>
        </p:spPr>
        <p:txBody>
          <a:bodyPr/>
          <a:lstStyle/>
          <a:p>
            <a:pPr marL="476250" indent="0">
              <a:buNone/>
              <a:defRPr/>
            </a:pPr>
            <a:r>
              <a:rPr lang="en-US" smtClean="0"/>
              <a:t>Saqlanishi, uzatilishi va qayta ishlanishi  lozim bo`lgan ob’ektlar haqidagi barcha ma’lumotlardir. </a:t>
            </a:r>
            <a:endParaRPr lang="ru-RU" smtClean="0">
              <a:latin typeface="Courier New" pitchFamily="49" charset="0"/>
              <a:cs typeface="Courier New" pitchFamily="49" charset="0"/>
            </a:endParaRPr>
          </a:p>
          <a:p>
            <a:pPr marL="476250" indent="0">
              <a:buNone/>
              <a:defRPr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E4C65303-E556-4233-BC35-0DC703C2EDF4}" type="slidenum">
              <a:rPr lang="ru-RU">
                <a:latin typeface="Arial" panose="020B0604020202020204" pitchFamily="34" charset="0"/>
              </a:rPr>
              <a:pPr/>
              <a:t>11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27133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1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922" grpId="0"/>
      <p:bldP spid="81923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  <a:r>
              <a:rPr lang="en-US" smtClean="0"/>
              <a:t>“Axborot”  atamasi</a:t>
            </a:r>
            <a:endParaRPr lang="ru-RU" smtClean="0"/>
          </a:p>
        </p:txBody>
      </p:sp>
      <p:sp>
        <p:nvSpPr>
          <p:cNvPr id="4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25C66794-B35B-4D42-89AA-981AF0CA127B}" type="slidenum">
              <a:rPr lang="ru-RU">
                <a:latin typeface="Arial" panose="020B0604020202020204" pitchFamily="34" charset="0"/>
              </a:rPr>
              <a:pPr/>
              <a:t>12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29702" name="Text Box 5"/>
          <p:cNvSpPr txBox="1">
            <a:spLocks noChangeArrowheads="1"/>
          </p:cNvSpPr>
          <p:nvPr/>
        </p:nvSpPr>
        <p:spPr bwMode="auto">
          <a:xfrm>
            <a:off x="2552702" y="2057402"/>
            <a:ext cx="6334125" cy="28007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Arial" panose="020B0604020202020204" pitchFamily="34" charset="0"/>
              </a:rPr>
              <a:t>Lotincha </a:t>
            </a:r>
            <a:r>
              <a:rPr lang="en-US" sz="3200">
                <a:solidFill>
                  <a:srgbClr val="FF3300"/>
                </a:solidFill>
                <a:latin typeface="Arial" panose="020B0604020202020204" pitchFamily="34" charset="0"/>
              </a:rPr>
              <a:t>informatio-</a:t>
            </a:r>
            <a:r>
              <a:rPr lang="en-US" sz="3200">
                <a:latin typeface="Arial" panose="020B0604020202020204" pitchFamily="34" charset="0"/>
              </a:rPr>
              <a:t> so’zidan olingan bo’lib</a:t>
            </a:r>
            <a:r>
              <a:rPr lang="ru-RU" sz="3200">
                <a:latin typeface="Arial" panose="020B0604020202020204" pitchFamily="34" charset="0"/>
              </a:rPr>
              <a:t>,</a:t>
            </a:r>
            <a:r>
              <a:rPr lang="en-US" sz="3200">
                <a:latin typeface="Arial" panose="020B0604020202020204" pitchFamily="34" charset="0"/>
              </a:rPr>
              <a:t> tushuntirish anglatish degan ma’nolarni beradi</a:t>
            </a:r>
            <a:r>
              <a:rPr lang="ru-RU" sz="3200">
                <a:latin typeface="Arial" panose="020B0604020202020204" pitchFamily="34" charset="0"/>
              </a:rPr>
              <a:t>. </a:t>
            </a:r>
          </a:p>
          <a:p>
            <a:pPr eaLnBrk="1" hangingPunct="1">
              <a:spcBef>
                <a:spcPct val="50000"/>
              </a:spcBef>
            </a:pPr>
            <a:endParaRPr lang="ru-RU" sz="320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81570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680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Informatika </a:t>
            </a:r>
            <a:endParaRPr lang="ru-RU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7F1DCA42-AE88-42A0-8C2A-05F6F0AD3635}" type="slidenum">
              <a:rPr lang="ru-RU">
                <a:latin typeface="Arial" panose="020B0604020202020204" pitchFamily="34" charset="0"/>
              </a:rPr>
              <a:pPr/>
              <a:t>13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4110" name="Text Box 4"/>
          <p:cNvSpPr txBox="1">
            <a:spLocks noChangeArrowheads="1"/>
          </p:cNvSpPr>
          <p:nvPr/>
        </p:nvSpPr>
        <p:spPr bwMode="auto">
          <a:xfrm>
            <a:off x="2554288" y="1487488"/>
            <a:ext cx="628491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sz="3200">
                <a:latin typeface="Arial" panose="020B0604020202020204" pitchFamily="34" charset="0"/>
              </a:rPr>
              <a:t>Axborot va ularni yig’ish, saqlash, qayta ishlash va uzatishning texnik vositalari haqidagi fan</a:t>
            </a:r>
            <a:r>
              <a:rPr lang="ru-RU" sz="3200">
                <a:latin typeface="Arial" panose="020B0604020202020204" pitchFamily="34" charset="0"/>
              </a:rPr>
              <a:t>.</a:t>
            </a:r>
          </a:p>
        </p:txBody>
      </p:sp>
      <p:grpSp>
        <p:nvGrpSpPr>
          <p:cNvPr id="2" name="Organization Chart 9"/>
          <p:cNvGrpSpPr>
            <a:grpSpLocks/>
          </p:cNvGrpSpPr>
          <p:nvPr/>
        </p:nvGrpSpPr>
        <p:grpSpPr bwMode="auto">
          <a:xfrm>
            <a:off x="2571752" y="3476627"/>
            <a:ext cx="5091113" cy="2563813"/>
            <a:chOff x="1995" y="2126"/>
            <a:chExt cx="1872" cy="1615"/>
          </a:xfrm>
        </p:grpSpPr>
        <p:graphicFrame>
          <p:nvGraphicFramePr>
            <p:cNvPr id="4" name="Схема 3"/>
            <p:cNvGraphicFramePr/>
            <p:nvPr/>
          </p:nvGraphicFramePr>
          <p:xfrm>
            <a:off x="1995" y="2126"/>
            <a:ext cx="1872" cy="1615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2" r:lo="rId3" r:qs="rId4" r:cs="rId5"/>
            </a:graphicData>
          </a:graphic>
        </p:graphicFrame>
        <p:sp>
          <p:nvSpPr>
            <p:cNvPr id="3" name="Rectangle 10"/>
            <p:cNvSpPr>
              <a:spLocks noChangeArrowheads="1"/>
            </p:cNvSpPr>
            <p:nvPr/>
          </p:nvSpPr>
          <p:spPr bwMode="auto">
            <a:xfrm>
              <a:off x="1995" y="2126"/>
              <a:ext cx="1120" cy="267"/>
            </a:xfrm>
            <a:prstGeom prst="rect">
              <a:avLst/>
            </a:prstGeom>
            <a:noFill/>
            <a:ln w="9525">
              <a:solidFill>
                <a:schemeClr val="tx1">
                  <a:alpha val="0"/>
                </a:schemeClr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76933574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29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29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946" grpId="0"/>
      <p:bldGraphic spid="4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321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Zamonaviy informatika tarkibi</a:t>
            </a:r>
            <a:endParaRPr lang="ru-RU" smtClean="0"/>
          </a:p>
        </p:txBody>
      </p:sp>
      <p:sp>
        <p:nvSpPr>
          <p:cNvPr id="1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1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1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1B8E0D28-8646-471D-866D-B757F710F5EF}" type="slidenum">
              <a:rPr lang="ru-RU">
                <a:latin typeface="Arial" panose="020B0604020202020204" pitchFamily="34" charset="0"/>
              </a:rPr>
              <a:pPr/>
              <a:t>14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30725" name="Rectangle 2"/>
          <p:cNvSpPr>
            <a:spLocks noChangeArrowheads="1"/>
          </p:cNvSpPr>
          <p:nvPr/>
        </p:nvSpPr>
        <p:spPr bwMode="auto">
          <a:xfrm>
            <a:off x="0" y="1554165"/>
            <a:ext cx="9144000" cy="4484687"/>
          </a:xfrm>
          <a:prstGeom prst="rect">
            <a:avLst/>
          </a:prstGeom>
          <a:solidFill>
            <a:schemeClr val="accent1">
              <a:alpha val="36078"/>
            </a:scheme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endParaRPr lang="en-AU"/>
          </a:p>
        </p:txBody>
      </p:sp>
      <p:sp>
        <p:nvSpPr>
          <p:cNvPr id="30727" name="Rectangle 4"/>
          <p:cNvSpPr>
            <a:spLocks noChangeArrowheads="1"/>
          </p:cNvSpPr>
          <p:nvPr/>
        </p:nvSpPr>
        <p:spPr bwMode="auto">
          <a:xfrm>
            <a:off x="2901952" y="1960565"/>
            <a:ext cx="3744913" cy="623887"/>
          </a:xfrm>
          <a:prstGeom prst="rect">
            <a:avLst/>
          </a:prstGeom>
          <a:gradFill rotWithShape="0">
            <a:gsLst>
              <a:gs pos="0">
                <a:schemeClr val="accent2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solidFill>
                  <a:schemeClr val="tx2"/>
                </a:solidFill>
                <a:latin typeface="Times New Roman" panose="02020603050405020304" pitchFamily="18" charset="0"/>
              </a:rPr>
              <a:t>Informatika</a:t>
            </a:r>
            <a:endParaRPr lang="ru-RU" sz="2400">
              <a:solidFill>
                <a:schemeClr val="tx2"/>
              </a:solidFill>
              <a:latin typeface="Times New Roman" panose="02020603050405020304" pitchFamily="18" charset="0"/>
            </a:endParaRPr>
          </a:p>
        </p:txBody>
      </p:sp>
      <p:sp>
        <p:nvSpPr>
          <p:cNvPr id="393221" name="Rectangle 5"/>
          <p:cNvSpPr>
            <a:spLocks noChangeArrowheads="1"/>
          </p:cNvSpPr>
          <p:nvPr/>
        </p:nvSpPr>
        <p:spPr bwMode="auto">
          <a:xfrm>
            <a:off x="666752" y="3063875"/>
            <a:ext cx="3744913" cy="62388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anose="02020603050405020304" pitchFamily="18" charset="0"/>
              </a:rPr>
              <a:t>Nazariy</a:t>
            </a:r>
            <a:endParaRPr lang="ru-RU" sz="2400">
              <a:latin typeface="Times New Roman" panose="02020603050405020304" pitchFamily="18" charset="0"/>
            </a:endParaRPr>
          </a:p>
        </p:txBody>
      </p:sp>
      <p:sp>
        <p:nvSpPr>
          <p:cNvPr id="393222" name="Rectangle 6"/>
          <p:cNvSpPr>
            <a:spLocks noChangeArrowheads="1"/>
          </p:cNvSpPr>
          <p:nvPr/>
        </p:nvSpPr>
        <p:spPr bwMode="auto">
          <a:xfrm>
            <a:off x="5167313" y="3063875"/>
            <a:ext cx="3744912" cy="623888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anose="02020603050405020304" pitchFamily="18" charset="0"/>
              </a:rPr>
              <a:t>Hisoblash texnikasi</a:t>
            </a:r>
            <a:endParaRPr lang="ru-RU" sz="2400">
              <a:latin typeface="Times New Roman" panose="02020603050405020304" pitchFamily="18" charset="0"/>
            </a:endParaRPr>
          </a:p>
        </p:txBody>
      </p:sp>
      <p:sp>
        <p:nvSpPr>
          <p:cNvPr id="393223" name="Rectangle 7"/>
          <p:cNvSpPr>
            <a:spLocks noChangeArrowheads="1"/>
          </p:cNvSpPr>
          <p:nvPr/>
        </p:nvSpPr>
        <p:spPr bwMode="auto">
          <a:xfrm>
            <a:off x="654052" y="3890965"/>
            <a:ext cx="3744913" cy="62388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anose="02020603050405020304" pitchFamily="18" charset="0"/>
              </a:rPr>
              <a:t>Dasturlash </a:t>
            </a:r>
            <a:endParaRPr lang="ru-RU" sz="2400">
              <a:latin typeface="Times New Roman" panose="02020603050405020304" pitchFamily="18" charset="0"/>
            </a:endParaRPr>
          </a:p>
        </p:txBody>
      </p:sp>
      <p:sp>
        <p:nvSpPr>
          <p:cNvPr id="393224" name="Rectangle 8"/>
          <p:cNvSpPr>
            <a:spLocks noChangeArrowheads="1"/>
          </p:cNvSpPr>
          <p:nvPr/>
        </p:nvSpPr>
        <p:spPr bwMode="auto">
          <a:xfrm>
            <a:off x="5194302" y="3862390"/>
            <a:ext cx="3744913" cy="62388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anose="02020603050405020304" pitchFamily="18" charset="0"/>
              </a:rPr>
              <a:t>Axborot tizimlari</a:t>
            </a:r>
            <a:endParaRPr lang="ru-RU" sz="2400">
              <a:latin typeface="Times New Roman" panose="02020603050405020304" pitchFamily="18" charset="0"/>
            </a:endParaRPr>
          </a:p>
        </p:txBody>
      </p:sp>
      <p:sp>
        <p:nvSpPr>
          <p:cNvPr id="393225" name="Rectangle 9"/>
          <p:cNvSpPr>
            <a:spLocks noChangeArrowheads="1"/>
          </p:cNvSpPr>
          <p:nvPr/>
        </p:nvSpPr>
        <p:spPr bwMode="auto">
          <a:xfrm>
            <a:off x="2898777" y="4722815"/>
            <a:ext cx="3744913" cy="623887"/>
          </a:xfrm>
          <a:prstGeom prst="rect">
            <a:avLst/>
          </a:prstGeom>
          <a:gradFill rotWithShape="0">
            <a:gsLst>
              <a:gs pos="0">
                <a:schemeClr val="hlink"/>
              </a:gs>
              <a:gs pos="100000">
                <a:schemeClr val="bg1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pPr algn="ctr" eaLnBrk="1" hangingPunct="1"/>
            <a:r>
              <a:rPr lang="en-US" sz="2400">
                <a:latin typeface="Times New Roman" panose="02020603050405020304" pitchFamily="18" charset="0"/>
              </a:rPr>
              <a:t>Sun’iy intellekt</a:t>
            </a:r>
            <a:endParaRPr lang="ru-RU" sz="2400">
              <a:latin typeface="Times New Roman" panose="02020603050405020304" pitchFamily="18" charset="0"/>
            </a:endParaRPr>
          </a:p>
        </p:txBody>
      </p:sp>
      <p:cxnSp>
        <p:nvCxnSpPr>
          <p:cNvPr id="393226" name="AutoShape 10"/>
          <p:cNvCxnSpPr>
            <a:cxnSpLocks noChangeShapeType="1"/>
            <a:stCxn id="30727" idx="2"/>
            <a:endCxn id="393221" idx="0"/>
          </p:cNvCxnSpPr>
          <p:nvPr/>
        </p:nvCxnSpPr>
        <p:spPr bwMode="auto">
          <a:xfrm flipH="1">
            <a:off x="2540000" y="2584452"/>
            <a:ext cx="2235200" cy="47942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3227" name="AutoShape 11"/>
          <p:cNvCxnSpPr>
            <a:cxnSpLocks noChangeShapeType="1"/>
            <a:stCxn id="30727" idx="2"/>
            <a:endCxn id="393222" idx="0"/>
          </p:cNvCxnSpPr>
          <p:nvPr/>
        </p:nvCxnSpPr>
        <p:spPr bwMode="auto">
          <a:xfrm>
            <a:off x="4775202" y="2584452"/>
            <a:ext cx="2265363" cy="47942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3228" name="AutoShape 12"/>
          <p:cNvCxnSpPr>
            <a:cxnSpLocks noChangeShapeType="1"/>
            <a:stCxn id="30727" idx="2"/>
            <a:endCxn id="393223" idx="3"/>
          </p:cNvCxnSpPr>
          <p:nvPr/>
        </p:nvCxnSpPr>
        <p:spPr bwMode="auto">
          <a:xfrm flipH="1">
            <a:off x="4398965" y="2584450"/>
            <a:ext cx="376237" cy="1619250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3229" name="AutoShape 13"/>
          <p:cNvCxnSpPr>
            <a:cxnSpLocks noChangeShapeType="1"/>
            <a:stCxn id="30727" idx="2"/>
            <a:endCxn id="393224" idx="1"/>
          </p:cNvCxnSpPr>
          <p:nvPr/>
        </p:nvCxnSpPr>
        <p:spPr bwMode="auto">
          <a:xfrm>
            <a:off x="4775200" y="2584452"/>
            <a:ext cx="419100" cy="1590675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393230" name="AutoShape 14"/>
          <p:cNvCxnSpPr>
            <a:cxnSpLocks noChangeShapeType="1"/>
            <a:stCxn id="30727" idx="2"/>
            <a:endCxn id="393225" idx="0"/>
          </p:cNvCxnSpPr>
          <p:nvPr/>
        </p:nvCxnSpPr>
        <p:spPr bwMode="auto">
          <a:xfrm flipH="1">
            <a:off x="4772027" y="2584452"/>
            <a:ext cx="3175" cy="2138363"/>
          </a:xfrm>
          <a:prstGeom prst="straightConnector1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235166374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932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93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932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27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932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39322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932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6" dur="500"/>
                                        <p:tgtEl>
                                          <p:spTgt spid="39322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932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3932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932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932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8" dur="500"/>
                                        <p:tgtEl>
                                          <p:spTgt spid="39322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23" presetClass="entr" presetSubtype="28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3932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3219" grpId="0"/>
      <p:bldP spid="393221" grpId="0" animBg="1" autoUpdateAnimBg="0"/>
      <p:bldP spid="393222" grpId="0" animBg="1" autoUpdateAnimBg="0"/>
      <p:bldP spid="393223" grpId="0" animBg="1" autoUpdateAnimBg="0"/>
      <p:bldP spid="393224" grpId="0" animBg="1" autoUpdateAnimBg="0"/>
      <p:bldP spid="393225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“Axborot ” so’zi bilan bog’liq atamalar:</a:t>
            </a:r>
            <a:endParaRPr lang="ru-RU" smtClean="0"/>
          </a:p>
        </p:txBody>
      </p:sp>
      <p:sp>
        <p:nvSpPr>
          <p:cNvPr id="84995" name="Rectangle 3"/>
          <p:cNvSpPr>
            <a:spLocks noGrp="1" noChangeArrowheads="1"/>
          </p:cNvSpPr>
          <p:nvPr>
            <p:ph idx="1"/>
          </p:nvPr>
        </p:nvSpPr>
        <p:spPr>
          <a:xfrm>
            <a:off x="2247900" y="1905002"/>
            <a:ext cx="6546850" cy="4411663"/>
          </a:xfrm>
        </p:spPr>
        <p:txBody>
          <a:bodyPr/>
          <a:lstStyle/>
          <a:p>
            <a:pPr eaLnBrk="1" hangingPunct="1">
              <a:defRPr/>
            </a:pPr>
            <a:r>
              <a:rPr lang="en-US" i="1" smtClean="0">
                <a:solidFill>
                  <a:srgbClr val="FF3300"/>
                </a:solidFill>
              </a:rPr>
              <a:t>Xabar </a:t>
            </a:r>
            <a:r>
              <a:rPr lang="ru-RU" smtClean="0"/>
              <a:t> – </a:t>
            </a:r>
            <a:r>
              <a:rPr lang="en-US" smtClean="0"/>
              <a:t>aniq bir shaklga kelgan va uzatish uchun mo’ljallangan ma’lumot </a:t>
            </a:r>
            <a:r>
              <a:rPr lang="ru-RU" smtClean="0"/>
              <a:t>(</a:t>
            </a:r>
            <a:r>
              <a:rPr lang="en-US" smtClean="0"/>
              <a:t>nutq</a:t>
            </a:r>
            <a:r>
              <a:rPr lang="ru-RU" smtClean="0"/>
              <a:t>, </a:t>
            </a:r>
            <a:r>
              <a:rPr lang="en-US" smtClean="0"/>
              <a:t>matn</a:t>
            </a:r>
            <a:r>
              <a:rPr lang="ru-RU" smtClean="0"/>
              <a:t>,</a:t>
            </a:r>
            <a:r>
              <a:rPr lang="en-US" smtClean="0"/>
              <a:t> tasvir, raqamli ma’lumot</a:t>
            </a:r>
            <a:r>
              <a:rPr lang="ru-RU" smtClean="0"/>
              <a:t>,</a:t>
            </a:r>
            <a:r>
              <a:rPr lang="en-US" smtClean="0"/>
              <a:t> grafik</a:t>
            </a:r>
            <a:r>
              <a:rPr lang="ru-RU" smtClean="0"/>
              <a:t>,</a:t>
            </a:r>
            <a:r>
              <a:rPr lang="en-US" smtClean="0"/>
              <a:t> jadval</a:t>
            </a:r>
            <a:r>
              <a:rPr lang="ru-RU" smtClean="0"/>
              <a:t>)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1B56BFB1-594F-41B8-8BE5-8C322F4B87DF}" type="slidenum">
              <a:rPr lang="ru-RU">
                <a:latin typeface="Arial" panose="020B0604020202020204" pitchFamily="34" charset="0"/>
              </a:rPr>
              <a:pPr/>
              <a:t>15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59616089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49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49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4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4994" grpId="0"/>
      <p:bldP spid="84995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 noChangeArrowheads="1"/>
          </p:cNvSpPr>
          <p:nvPr>
            <p:ph type="title"/>
          </p:nvPr>
        </p:nvSpPr>
        <p:spPr>
          <a:xfrm>
            <a:off x="2484438" y="260350"/>
            <a:ext cx="6400800" cy="1219200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mtClean="0"/>
              <a:t>“Axborot ” so’zi bilan bog’liq atamalar:</a:t>
            </a:r>
            <a:r>
              <a:rPr lang="ru-RU" smtClean="0"/>
              <a:t> </a:t>
            </a:r>
          </a:p>
        </p:txBody>
      </p:sp>
      <p:sp>
        <p:nvSpPr>
          <p:cNvPr id="86019" name="Rectangle 3"/>
          <p:cNvSpPr>
            <a:spLocks noGrp="1" noChangeArrowheads="1"/>
          </p:cNvSpPr>
          <p:nvPr>
            <p:ph idx="1"/>
          </p:nvPr>
        </p:nvSpPr>
        <p:spPr>
          <a:xfrm>
            <a:off x="2214565" y="1554163"/>
            <a:ext cx="6683375" cy="4430712"/>
          </a:xfrm>
        </p:spPr>
        <p:txBody>
          <a:bodyPr/>
          <a:lstStyle/>
          <a:p>
            <a:pPr eaLnBrk="1" hangingPunct="1">
              <a:defRPr/>
            </a:pPr>
            <a:r>
              <a:rPr lang="en-US" i="1" smtClean="0">
                <a:solidFill>
                  <a:srgbClr val="FF3300"/>
                </a:solidFill>
              </a:rPr>
              <a:t>Berilganlar</a:t>
            </a:r>
            <a:r>
              <a:rPr lang="ru-RU" i="1" smtClean="0"/>
              <a:t> – </a:t>
            </a:r>
            <a:r>
              <a:rPr lang="en-US" smtClean="0"/>
              <a:t>Axborot mazmuniga bog`liq bo’lmagan holda ma’lum bir belgilash tizimida tasvirlangan hamda saqlash, uzatish, qabul qilish va qayta ishlash imkoniyati taminlangan hamda biror tashuvchida taqdim etilgan xabar</a:t>
            </a:r>
            <a:r>
              <a:rPr lang="ru-RU" smtClean="0"/>
              <a:t>. </a:t>
            </a:r>
            <a:endParaRPr lang="en-US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F9CA9F9B-064F-4A46-906C-71FD7FFE145D}" type="slidenum">
              <a:rPr lang="ru-RU">
                <a:latin typeface="Arial" panose="020B0604020202020204" pitchFamily="34" charset="0"/>
              </a:rPr>
              <a:pPr/>
              <a:t>16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4251797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6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6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60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18" grpId="0"/>
      <p:bldP spid="86019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Berilganlar / Axborot  </a:t>
            </a:r>
            <a:endParaRPr lang="ru-RU" smtClean="0"/>
          </a:p>
        </p:txBody>
      </p:sp>
      <p:sp>
        <p:nvSpPr>
          <p:cNvPr id="257027" name="Rectangle 3"/>
          <p:cNvSpPr>
            <a:spLocks noGrp="1" noChangeArrowheads="1"/>
          </p:cNvSpPr>
          <p:nvPr>
            <p:ph idx="1"/>
          </p:nvPr>
        </p:nvSpPr>
        <p:spPr>
          <a:xfrm>
            <a:off x="2235200" y="1600200"/>
            <a:ext cx="6604000" cy="49022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defRPr/>
            </a:pPr>
            <a:r>
              <a:rPr lang="en-US" b="1" i="1">
                <a:solidFill>
                  <a:schemeClr val="tx2"/>
                </a:solidFill>
              </a:rPr>
              <a:t>Axborot </a:t>
            </a:r>
            <a:r>
              <a:rPr lang="ru-RU">
                <a:solidFill>
                  <a:schemeClr val="tx2"/>
                </a:solidFill>
              </a:rPr>
              <a:t> - </a:t>
            </a:r>
            <a:r>
              <a:rPr lang="en-US">
                <a:solidFill>
                  <a:schemeClr val="tx2"/>
                </a:solidFill>
              </a:rPr>
              <a:t>bu, ma`no va mazmunga ega bo`lgan berilganlardir</a:t>
            </a:r>
            <a:r>
              <a:rPr lang="ru-RU" sz="2400">
                <a:solidFill>
                  <a:schemeClr val="tx2"/>
                </a:solidFill>
              </a:rPr>
              <a:t>.</a:t>
            </a:r>
            <a:r>
              <a:rPr lang="ru-RU" sz="2400"/>
              <a:t>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/>
              <a:t>Beriganlarga misol</a:t>
            </a:r>
            <a:r>
              <a:rPr lang="ru-RU" sz="2400"/>
              <a:t>: 8</a:t>
            </a:r>
            <a:r>
              <a:rPr lang="en-US" sz="2400"/>
              <a:t>00</a:t>
            </a:r>
            <a:r>
              <a:rPr lang="ru-RU" sz="2400"/>
              <a:t>, 9</a:t>
            </a:r>
            <a:r>
              <a:rPr lang="en-US" sz="2400"/>
              <a:t>0</a:t>
            </a:r>
            <a:r>
              <a:rPr lang="ru-RU" sz="2400"/>
              <a:t>0, 9</a:t>
            </a:r>
            <a:r>
              <a:rPr lang="en-US" sz="2400"/>
              <a:t>50</a:t>
            </a:r>
            <a:r>
              <a:rPr lang="ru-RU" sz="2400"/>
              <a:t>.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/>
              <a:t>Axborotlarga misol</a:t>
            </a:r>
            <a:r>
              <a:rPr lang="ru-RU" sz="2400"/>
              <a:t>: 8</a:t>
            </a:r>
            <a:r>
              <a:rPr lang="en-US" sz="2400"/>
              <a:t>00</a:t>
            </a:r>
            <a:r>
              <a:rPr lang="ru-RU" sz="2400"/>
              <a:t> </a:t>
            </a:r>
            <a:r>
              <a:rPr lang="en-US" sz="2400"/>
              <a:t>so’m</a:t>
            </a:r>
            <a:r>
              <a:rPr lang="ru-RU" sz="2400"/>
              <a:t>, 9</a:t>
            </a:r>
            <a:r>
              <a:rPr lang="en-US" sz="2400"/>
              <a:t>0</a:t>
            </a:r>
            <a:r>
              <a:rPr lang="ru-RU" sz="2400"/>
              <a:t>0 </a:t>
            </a:r>
            <a:r>
              <a:rPr lang="en-US" sz="2400"/>
              <a:t>so’m</a:t>
            </a:r>
            <a:r>
              <a:rPr lang="ru-RU" sz="2400"/>
              <a:t>, 9</a:t>
            </a:r>
            <a:r>
              <a:rPr lang="en-US" sz="2400"/>
              <a:t>50</a:t>
            </a:r>
            <a:r>
              <a:rPr lang="ru-RU" sz="2400"/>
              <a:t> </a:t>
            </a:r>
            <a:r>
              <a:rPr lang="en-US" sz="2400"/>
              <a:t>so’m</a:t>
            </a:r>
            <a:r>
              <a:rPr lang="ru-RU" sz="240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/>
              <a:t>Ma’noliroq xabar</a:t>
            </a:r>
            <a:r>
              <a:rPr lang="ru-RU" sz="2400"/>
              <a:t>: 8</a:t>
            </a:r>
            <a:r>
              <a:rPr lang="en-US" sz="2400"/>
              <a:t>00</a:t>
            </a:r>
            <a:r>
              <a:rPr lang="ru-RU" sz="2400"/>
              <a:t> </a:t>
            </a:r>
            <a:r>
              <a:rPr lang="en-US" sz="2400"/>
              <a:t>so’m</a:t>
            </a:r>
            <a:r>
              <a:rPr lang="ru-RU" sz="2400"/>
              <a:t>, 9</a:t>
            </a:r>
            <a:r>
              <a:rPr lang="en-US" sz="2400"/>
              <a:t>0</a:t>
            </a:r>
            <a:r>
              <a:rPr lang="ru-RU" sz="2400"/>
              <a:t>0 </a:t>
            </a:r>
            <a:r>
              <a:rPr lang="en-US" sz="2400"/>
              <a:t>so’m</a:t>
            </a:r>
            <a:r>
              <a:rPr lang="ru-RU" sz="2400"/>
              <a:t>, 9</a:t>
            </a:r>
            <a:r>
              <a:rPr lang="en-US" sz="2400"/>
              <a:t>50</a:t>
            </a:r>
            <a:r>
              <a:rPr lang="ru-RU" sz="2400"/>
              <a:t> </a:t>
            </a:r>
            <a:r>
              <a:rPr lang="en-US" sz="2400"/>
              <a:t>so’m</a:t>
            </a:r>
            <a:r>
              <a:rPr lang="ru-RU" sz="2400"/>
              <a:t> – </a:t>
            </a:r>
            <a:r>
              <a:rPr lang="en-US" sz="2400"/>
              <a:t>tish yuvish pastasi narxi</a:t>
            </a:r>
            <a:r>
              <a:rPr lang="ru-RU" sz="240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r>
              <a:rPr lang="en-US" sz="2400" b="1"/>
              <a:t>Yanada ma`noliroq bo’lgan xabar</a:t>
            </a:r>
            <a:r>
              <a:rPr lang="ru-RU" sz="2400"/>
              <a:t>: 8</a:t>
            </a:r>
            <a:r>
              <a:rPr lang="en-US" sz="2400"/>
              <a:t>00so’m</a:t>
            </a:r>
            <a:r>
              <a:rPr lang="ru-RU" sz="2400"/>
              <a:t>, 9</a:t>
            </a:r>
            <a:r>
              <a:rPr lang="en-US" sz="2400"/>
              <a:t>0</a:t>
            </a:r>
            <a:r>
              <a:rPr lang="ru-RU" sz="2400"/>
              <a:t>0 </a:t>
            </a:r>
            <a:r>
              <a:rPr lang="en-US" sz="2400"/>
              <a:t>so’m</a:t>
            </a:r>
            <a:r>
              <a:rPr lang="ru-RU" sz="2400"/>
              <a:t>, 9</a:t>
            </a:r>
            <a:r>
              <a:rPr lang="en-US" sz="2400"/>
              <a:t>50 so’m</a:t>
            </a:r>
            <a:r>
              <a:rPr lang="ru-RU" sz="2400"/>
              <a:t> - “</a:t>
            </a:r>
            <a:r>
              <a:rPr lang="en-US" sz="2400"/>
              <a:t>Colgate</a:t>
            </a:r>
            <a:r>
              <a:rPr lang="ru-RU" sz="2400"/>
              <a:t>" 100 </a:t>
            </a:r>
            <a:r>
              <a:rPr lang="en-US" sz="2400"/>
              <a:t>ml, tish yuvish pastasining O’zbekistondagi narxi</a:t>
            </a:r>
            <a:r>
              <a:rPr lang="ru-RU" sz="2400"/>
              <a:t>. </a:t>
            </a:r>
          </a:p>
          <a:p>
            <a:pPr eaLnBrk="1" hangingPunct="1">
              <a:lnSpc>
                <a:spcPct val="90000"/>
              </a:lnSpc>
              <a:defRPr/>
            </a:pPr>
            <a:endParaRPr lang="ru-RU" sz="240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95A87266-4EF6-4418-A601-3C1E084D1FFB}" type="slidenum">
              <a:rPr lang="ru-RU">
                <a:latin typeface="Arial" panose="020B0604020202020204" pitchFamily="34" charset="0"/>
              </a:rPr>
              <a:pPr/>
              <a:t>17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42352063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7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7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5702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6" grpId="0"/>
      <p:bldP spid="257027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“Axborot ” so’zi bilan bog’liq atamalar:</a:t>
            </a:r>
            <a:r>
              <a:rPr lang="ru-RU" smtClean="0"/>
              <a:t> </a:t>
            </a:r>
          </a:p>
        </p:txBody>
      </p:sp>
      <p:sp>
        <p:nvSpPr>
          <p:cNvPr id="258051" name="Rectangle 3"/>
          <p:cNvSpPr>
            <a:spLocks noGrp="1" noChangeArrowheads="1"/>
          </p:cNvSpPr>
          <p:nvPr>
            <p:ph idx="1"/>
          </p:nvPr>
        </p:nvSpPr>
        <p:spPr>
          <a:xfrm>
            <a:off x="2214565" y="1554165"/>
            <a:ext cx="6683375" cy="4467225"/>
          </a:xfrm>
        </p:spPr>
        <p:txBody>
          <a:bodyPr/>
          <a:lstStyle/>
          <a:p>
            <a:pPr eaLnBrk="1" hangingPunct="1">
              <a:defRPr/>
            </a:pPr>
            <a:r>
              <a:rPr lang="en-US" i="1" smtClean="0">
                <a:solidFill>
                  <a:srgbClr val="FF3300"/>
                </a:solidFill>
              </a:rPr>
              <a:t>Bilim </a:t>
            </a:r>
            <a:r>
              <a:rPr lang="ru-RU" smtClean="0"/>
              <a:t> – </a:t>
            </a:r>
            <a:r>
              <a:rPr lang="en-US" smtClean="0"/>
              <a:t>Inson ongida, borliqni tasavvur, tushuncha, mulohaza va nazariya ko`rinishida aks ettirilgan, amalda tekshirilgan va mantiqiy tasdiqlangan natija. Bilim qaror qabul qilshga imkon beradi</a:t>
            </a:r>
            <a:r>
              <a:rPr lang="ru-RU" smtClean="0"/>
              <a:t>.</a:t>
            </a:r>
            <a:r>
              <a:rPr lang="en-US" smtClean="0"/>
              <a:t> Bilim uchun tizimlilik va bog’liqlik muhimdir.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BC130B4E-5E60-45D8-BF8C-9D18FF6BF631}" type="slidenum">
              <a:rPr lang="ru-RU">
                <a:latin typeface="Arial" panose="020B0604020202020204" pitchFamily="34" charset="0"/>
              </a:rPr>
              <a:pPr/>
              <a:t>18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691787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8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58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8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8050" grpId="0"/>
      <p:bldP spid="258051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2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     </a:t>
            </a:r>
            <a:r>
              <a:rPr lang="en-US" sz="4000" b="1">
                <a:latin typeface="Arial Narrow" pitchFamily="34" charset="0"/>
              </a:rPr>
              <a:t>Axborot uzatish usullari</a:t>
            </a:r>
            <a:endParaRPr lang="ru-RU" sz="4000" b="1">
              <a:latin typeface="Arial Narrow" pitchFamily="34" charset="0"/>
            </a:endParaRPr>
          </a:p>
        </p:txBody>
      </p:sp>
      <p:sp>
        <p:nvSpPr>
          <p:cNvPr id="314373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>
            <a:normAutofit lnSpcReduction="10000"/>
          </a:bodyPr>
          <a:lstStyle/>
          <a:p>
            <a:pPr eaLnBrk="1" hangingPunct="1">
              <a:defRPr/>
            </a:pPr>
            <a:r>
              <a:rPr lang="en-US" sz="3600" b="1">
                <a:latin typeface="Arial Narrow" pitchFamily="34" charset="0"/>
              </a:rPr>
              <a:t>Signal </a:t>
            </a:r>
            <a:r>
              <a:rPr lang="ru-RU" sz="3600" b="1">
                <a:latin typeface="Arial Narrow" pitchFamily="34" charset="0"/>
              </a:rPr>
              <a:t>– </a:t>
            </a:r>
            <a:r>
              <a:rPr lang="en-US" sz="3600" b="1">
                <a:latin typeface="Arial Narrow" pitchFamily="34" charset="0"/>
              </a:rPr>
              <a:t>ixtiyoriy axborot tashuvchi jarayon</a:t>
            </a:r>
            <a:endParaRPr lang="ru-RU" sz="3600" b="1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4629681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1437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143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4372" grpId="0"/>
      <p:bldP spid="31437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47090"/>
              </p:ext>
            </p:extLst>
          </p:nvPr>
        </p:nvGraphicFramePr>
        <p:xfrm>
          <a:off x="826930" y="780261"/>
          <a:ext cx="8143932" cy="5244982"/>
        </p:xfrm>
        <a:graphic>
          <a:graphicData uri="http://schemas.openxmlformats.org/drawingml/2006/table">
            <a:tbl>
              <a:tblPr/>
              <a:tblGrid>
                <a:gridCol w="8143932"/>
              </a:tblGrid>
              <a:tr h="1260945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</a:tabLs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REJA: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</a:tabLst>
                      </a:pPr>
                      <a:endParaRPr lang="en-US" sz="2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</a:tabLst>
                      </a:pPr>
                      <a:r>
                        <a:rPr lang="en-US" sz="2800" dirty="0">
                          <a:latin typeface="Times New Roman"/>
                          <a:ea typeface="Times New Roman"/>
                        </a:rPr>
                        <a:t>I 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. </a:t>
                      </a:r>
                      <a:r>
                        <a:rPr lang="en-US" sz="2800" dirty="0" err="1" smtClean="0">
                          <a:latin typeface="Times New Roman"/>
                          <a:ea typeface="Times New Roman"/>
                        </a:rPr>
                        <a:t>Axborot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haqida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tushuncha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17658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  <a:tab pos="2487930" algn="l"/>
                          <a:tab pos="2994025" algn="ctr"/>
                        </a:tabLs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II.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Axborotning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xossalari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478855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  <a:tab pos="2487930" algn="l"/>
                          <a:tab pos="2994025" algn="ctr"/>
                        </a:tabLs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III. </a:t>
                      </a:r>
                      <a:r>
                        <a:rPr lang="en-US" sz="2800" dirty="0" err="1" smtClean="0">
                          <a:latin typeface="Times New Roman"/>
                          <a:ea typeface="Times New Roman"/>
                        </a:rPr>
                        <a:t>Axborotning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  </a:t>
                      </a:r>
                      <a:r>
                        <a:rPr lang="en-US" sz="2800" dirty="0" err="1" smtClean="0">
                          <a:latin typeface="Times New Roman"/>
                          <a:ea typeface="Times New Roman"/>
                        </a:rPr>
                        <a:t>turlari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54726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</a:tabLst>
                      </a:pP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IV. </a:t>
                      </a:r>
                      <a:r>
                        <a:rPr lang="en-US" sz="2800" dirty="0" err="1" smtClean="0">
                          <a:latin typeface="Times New Roman"/>
                          <a:ea typeface="Times New Roman"/>
                        </a:rPr>
                        <a:t>Axboriy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 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jarayonlar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haqida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  </a:t>
                      </a:r>
                      <a:r>
                        <a:rPr lang="en-US" sz="2800" baseline="0" dirty="0" err="1" smtClean="0">
                          <a:latin typeface="Times New Roman"/>
                          <a:ea typeface="Times New Roman"/>
                        </a:rPr>
                        <a:t>tushuncha</a:t>
                      </a:r>
                      <a:r>
                        <a:rPr lang="en-US" sz="2800" baseline="0" dirty="0" smtClean="0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en-US" sz="2800" dirty="0" smtClean="0">
                          <a:latin typeface="Times New Roman"/>
                          <a:ea typeface="Times New Roman"/>
                        </a:rPr>
                        <a:t>.</a:t>
                      </a: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1404502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523875" algn="l"/>
                        </a:tabLst>
                      </a:pPr>
                      <a:endParaRPr lang="ru-RU" sz="2800" dirty="0"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15409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Texnikada axborot uzatish usullari</a:t>
            </a:r>
            <a:r>
              <a:rPr lang="ru-RU" smtClean="0"/>
              <a:t> </a:t>
            </a:r>
          </a:p>
        </p:txBody>
      </p:sp>
      <p:sp>
        <p:nvSpPr>
          <p:cNvPr id="274435" name="Rectangle 3"/>
          <p:cNvSpPr>
            <a:spLocks noGrp="1" noChangeArrowheads="1"/>
          </p:cNvSpPr>
          <p:nvPr>
            <p:ph idx="1"/>
          </p:nvPr>
        </p:nvSpPr>
        <p:spPr>
          <a:xfrm>
            <a:off x="1819277" y="1574800"/>
            <a:ext cx="7123113" cy="4375150"/>
          </a:xfrm>
        </p:spPr>
        <p:txBody>
          <a:bodyPr/>
          <a:lstStyle/>
          <a:p>
            <a:pPr marL="476250" indent="0">
              <a:buNone/>
              <a:defRPr/>
            </a:pPr>
            <a:r>
              <a:rPr lang="en-US" smtClean="0"/>
              <a:t>Texnikada axborot tashuvchilar </a:t>
            </a:r>
            <a:r>
              <a:rPr lang="en-US" i="1" smtClean="0">
                <a:solidFill>
                  <a:srgbClr val="FF3300"/>
                </a:solidFill>
              </a:rPr>
              <a:t>signallar</a:t>
            </a:r>
            <a:r>
              <a:rPr lang="ru-RU" smtClean="0"/>
              <a:t> </a:t>
            </a:r>
            <a:r>
              <a:rPr lang="en-US" smtClean="0"/>
              <a:t>hisoblanadi. Bu tabiatan turli fizik jarayon</a:t>
            </a:r>
            <a:r>
              <a:rPr lang="ru-RU" smtClean="0"/>
              <a:t>,</a:t>
            </a:r>
            <a:r>
              <a:rPr lang="en-US" smtClean="0"/>
              <a:t> misol uchun:</a:t>
            </a:r>
          </a:p>
          <a:p>
            <a:pPr marL="476250" indent="0">
              <a:defRPr/>
            </a:pPr>
            <a:r>
              <a:rPr lang="en-US"/>
              <a:t> zanjirda elektr toki oqish jarayoni</a:t>
            </a:r>
            <a:r>
              <a:rPr lang="ru-RU"/>
              <a:t>,</a:t>
            </a:r>
          </a:p>
          <a:p>
            <a:pPr marL="476250" indent="0">
              <a:defRPr/>
            </a:pPr>
            <a:r>
              <a:rPr lang="ru-RU">
                <a:ea typeface="MS Mincho" pitchFamily="49" charset="-128"/>
              </a:rPr>
              <a:t> </a:t>
            </a:r>
            <a:r>
              <a:rPr lang="en-US">
                <a:ea typeface="MS Mincho" pitchFamily="49" charset="-128"/>
              </a:rPr>
              <a:t>jismning mexanik ko`chish jarayoni</a:t>
            </a:r>
            <a:r>
              <a:rPr lang="ru-RU"/>
              <a:t>,</a:t>
            </a:r>
          </a:p>
          <a:p>
            <a:pPr marL="476250" indent="0">
              <a:defRPr/>
            </a:pPr>
            <a:r>
              <a:rPr lang="en-US"/>
              <a:t> kimyoviy va biokimyoviy jarayonlar</a:t>
            </a:r>
            <a:r>
              <a:rPr lang="ru-RU"/>
              <a:t>,</a:t>
            </a:r>
          </a:p>
          <a:p>
            <a:pPr marL="476250" indent="0">
              <a:defRPr/>
            </a:pPr>
            <a:r>
              <a:rPr lang="en-US"/>
              <a:t> elektromagnit to’lqinlarning tarqalish            jarayoni</a:t>
            </a:r>
            <a:r>
              <a:rPr lang="ru-RU"/>
              <a:t>…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91D6E268-5CE6-4856-858C-01883AA61E5E}" type="slidenum">
              <a:rPr lang="ru-RU">
                <a:latin typeface="Arial" panose="020B0604020202020204" pitchFamily="34" charset="0"/>
              </a:rPr>
              <a:pPr/>
              <a:t>20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2575188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44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44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44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27443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7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7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7443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7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7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443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4434" grpId="0"/>
      <p:bldP spid="274435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45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mtClean="0"/>
              <a:t>Signallarni ro’yxatga olish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754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2220915" y="1833563"/>
            <a:ext cx="6618287" cy="3503612"/>
          </a:xfrm>
        </p:spPr>
        <p:txBody>
          <a:bodyPr/>
          <a:lstStyle/>
          <a:p>
            <a:pPr indent="20638">
              <a:buNone/>
              <a:defRPr/>
            </a:pPr>
            <a:r>
              <a:rPr lang="en-US"/>
              <a:t>Signallarning fizik jismlar bilan o’zaro aloqasi natijasida ba’zi xossalarning o’zgarishiga olib keladi</a:t>
            </a:r>
            <a:r>
              <a:rPr lang="ru-RU"/>
              <a:t> –</a:t>
            </a:r>
            <a:r>
              <a:rPr lang="en-US"/>
              <a:t>bu jarayon </a:t>
            </a:r>
            <a:r>
              <a:rPr lang="en-US" i="1">
                <a:solidFill>
                  <a:srgbClr val="FF3300"/>
                </a:solidFill>
              </a:rPr>
              <a:t>signallarni ro’yxatga olish  </a:t>
            </a:r>
            <a:r>
              <a:rPr lang="en-US"/>
              <a:t>deyiladi.</a:t>
            </a:r>
            <a:r>
              <a:rPr lang="ru-RU">
                <a:solidFill>
                  <a:srgbClr val="FF3300"/>
                </a:solidFill>
              </a:rPr>
              <a:t> </a:t>
            </a:r>
          </a:p>
        </p:txBody>
      </p:sp>
      <p:sp>
        <p:nvSpPr>
          <p:cNvPr id="4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ED987A13-95B7-4FEB-8E53-936327E1A9DE}" type="slidenum">
              <a:rPr lang="ru-RU">
                <a:latin typeface="Arial" panose="020B0604020202020204" pitchFamily="34" charset="0"/>
              </a:rPr>
              <a:pPr/>
              <a:t>21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25017904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5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5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75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5458" grpId="0"/>
      <p:bldP spid="275459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82" name="Rectangle 2"/>
          <p:cNvSpPr>
            <a:spLocks noGrp="1" noChangeArrowheads="1"/>
          </p:cNvSpPr>
          <p:nvPr>
            <p:ph type="title" sz="quarter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mtClean="0"/>
              <a:t>Axborot tashuvchilarda signallarni ro’yxatga olish</a:t>
            </a:r>
            <a:endParaRPr lang="ru-RU" smtClean="0"/>
          </a:p>
        </p:txBody>
      </p:sp>
      <p:pic>
        <p:nvPicPr>
          <p:cNvPr id="38915" name="Picture 3" descr="CD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866900" cy="18669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76527" name="Group 47"/>
          <p:cNvGraphicFramePr>
            <a:graphicFrameLocks noGrp="1"/>
          </p:cNvGraphicFramePr>
          <p:nvPr>
            <p:ph sz="quarter" idx="2"/>
          </p:nvPr>
        </p:nvGraphicFramePr>
        <p:xfrm>
          <a:off x="2162177" y="1600200"/>
          <a:ext cx="6677025" cy="3115308"/>
        </p:xfrm>
        <a:graphic>
          <a:graphicData uri="http://schemas.openxmlformats.org/drawingml/2006/table">
            <a:tbl>
              <a:tblPr/>
              <a:tblGrid>
                <a:gridCol w="3687763"/>
                <a:gridCol w="2989262"/>
              </a:tblGrid>
              <a:tr h="8227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Axborot tashuvchi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009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Arial" charset="0"/>
                        </a:rPr>
                        <a:t>Axborotlarni uzatish usullari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D60093"/>
                    </a:solidFill>
                  </a:tcPr>
                </a:tc>
              </a:tr>
              <a:tr h="45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Qog’oz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optik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7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CD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vMerge="1">
                  <a:txBody>
                    <a:bodyPr/>
                    <a:lstStyle/>
                    <a:p>
                      <a:endParaRPr lang="en-AU"/>
                    </a:p>
                  </a:txBody>
                  <a:tcPr/>
                </a:tc>
              </a:tr>
              <a:tr h="459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Magnit tasma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disketa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magnitli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fotoplyonka</a:t>
                      </a:r>
                      <a:r>
                        <a:rPr kumimoji="0" lang="ru-RU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, </a:t>
                      </a: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fotoqog’oz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kimyoviy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5924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Organik tabiat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T="45709" marB="45709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Pct val="70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</a:rPr>
                        <a:t>biokimyoviy</a:t>
                      </a:r>
                      <a:endParaRPr kumimoji="0" lang="ru-RU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>
                          <a:outerShdw blurRad="38100" dist="38100" dir="2700000" algn="tl">
                            <a:srgbClr val="C0C0C0"/>
                          </a:outerShdw>
                        </a:effectLst>
                        <a:latin typeface="Arial" charset="0"/>
                      </a:endParaRPr>
                    </a:p>
                  </a:txBody>
                  <a:tcPr marL="90000" marR="90000" marT="46789" marB="46789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miter lim="800000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8938" name="Picture 26" descr="дискета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" y="2062163"/>
            <a:ext cx="1819275" cy="1600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39" name="Picture 27" descr="plenka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3886200"/>
            <a:ext cx="1905000" cy="838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940" name="Picture 28" descr="ммозг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5057777"/>
            <a:ext cx="1952625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84553786"/>
      </p:ext>
    </p:extLst>
  </p:cSld>
  <p:clrMapOvr>
    <a:masterClrMapping/>
  </p:clrMapOvr>
  <p:transition>
    <p:split orient="vert"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64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76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48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ru-RU" smtClean="0"/>
              <a:t> </a:t>
            </a:r>
          </a:p>
        </p:txBody>
      </p:sp>
      <p:sp>
        <p:nvSpPr>
          <p:cNvPr id="31129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 uning uzatilish usuli </a:t>
            </a:r>
            <a:r>
              <a:rPr lang="ru-RU" smtClean="0"/>
              <a:t>(</a:t>
            </a:r>
            <a:r>
              <a:rPr lang="en-US" smtClean="0"/>
              <a:t>akustik</a:t>
            </a:r>
            <a:r>
              <a:rPr lang="ru-RU" smtClean="0"/>
              <a:t>,</a:t>
            </a:r>
            <a:r>
              <a:rPr lang="en-US" smtClean="0"/>
              <a:t> optik</a:t>
            </a:r>
            <a:r>
              <a:rPr lang="ru-RU" smtClean="0"/>
              <a:t>,</a:t>
            </a:r>
            <a:r>
              <a:rPr lang="en-US" smtClean="0"/>
              <a:t> elektrik</a:t>
            </a:r>
            <a:r>
              <a:rPr lang="ru-RU" smtClean="0"/>
              <a:t>)</a:t>
            </a:r>
            <a:r>
              <a:rPr lang="en-US" smtClean="0"/>
              <a:t>, o’zgarishiga munosabati va saqlash tizimi</a:t>
            </a:r>
            <a:r>
              <a:rPr lang="ru-RU" smtClean="0"/>
              <a:t> (</a:t>
            </a:r>
            <a:r>
              <a:rPr lang="en-US" smtClean="0"/>
              <a:t>miya</a:t>
            </a:r>
            <a:r>
              <a:rPr lang="ru-RU" smtClean="0"/>
              <a:t>,</a:t>
            </a:r>
            <a:r>
              <a:rPr lang="en-US" smtClean="0"/>
              <a:t> kitob</a:t>
            </a:r>
            <a:r>
              <a:rPr lang="ru-RU" smtClean="0"/>
              <a:t>, </a:t>
            </a:r>
            <a:r>
              <a:rPr lang="en-US" smtClean="0"/>
              <a:t>elektron tashuvchi</a:t>
            </a:r>
            <a:r>
              <a:rPr lang="ru-RU" smtClean="0"/>
              <a:t>) </a:t>
            </a:r>
            <a:r>
              <a:rPr lang="en-US" smtClean="0"/>
              <a:t>ga ko`ra</a:t>
            </a:r>
            <a:r>
              <a:rPr lang="ru-RU" smtClean="0"/>
              <a:t> </a:t>
            </a:r>
            <a:r>
              <a:rPr lang="en-US" smtClean="0"/>
              <a:t>turli tumandir. </a:t>
            </a:r>
          </a:p>
          <a:p>
            <a:pPr eaLnBrk="1" hangingPunct="1">
              <a:buFont typeface="Wingdings" panose="05000000000000000000" pitchFamily="2" charset="2"/>
              <a:buNone/>
              <a:defRPr/>
            </a:pP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2C2311FD-43EB-489D-83F0-DD9F0990FC7F}" type="slidenum">
              <a:rPr lang="ru-RU">
                <a:latin typeface="Arial" panose="020B0604020202020204" pitchFamily="34" charset="0"/>
              </a:rPr>
              <a:pPr/>
              <a:t>23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3382672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12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1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112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1298" grpId="0"/>
      <p:bldP spid="31129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Axborot uzatish usullari</a:t>
            </a:r>
            <a:r>
              <a:rPr lang="ru-RU" smtClean="0"/>
              <a:t> </a:t>
            </a:r>
          </a:p>
        </p:txBody>
      </p:sp>
      <p:sp>
        <p:nvSpPr>
          <p:cNvPr id="90115" name="Rectangle 3"/>
          <p:cNvSpPr>
            <a:spLocks noGrp="1" noChangeArrowheads="1"/>
          </p:cNvSpPr>
          <p:nvPr>
            <p:ph idx="1"/>
          </p:nvPr>
        </p:nvSpPr>
        <p:spPr>
          <a:xfrm>
            <a:off x="2032000" y="1616075"/>
            <a:ext cx="6807200" cy="4533900"/>
          </a:xfrm>
        </p:spPr>
        <p:txBody>
          <a:bodyPr/>
          <a:lstStyle/>
          <a:p>
            <a:pPr marL="476250" indent="0">
              <a:buNone/>
              <a:defRPr/>
            </a:pPr>
            <a:r>
              <a:rPr lang="en-US" smtClean="0"/>
              <a:t>Bir odamdan ikkinchi odamga:</a:t>
            </a:r>
          </a:p>
          <a:p>
            <a:pPr marL="476250" indent="0">
              <a:defRPr/>
            </a:pPr>
            <a:r>
              <a:rPr lang="en-US" smtClean="0"/>
              <a:t> belgilar </a:t>
            </a:r>
            <a:r>
              <a:rPr lang="ru-RU" smtClean="0"/>
              <a:t>(</a:t>
            </a:r>
            <a:r>
              <a:rPr lang="ru-RU" smtClean="0">
                <a:sym typeface="Webdings" pitchFamily="18" charset="2"/>
              </a:rPr>
              <a:t></a:t>
            </a:r>
            <a:r>
              <a:rPr lang="en-US" smtClean="0">
                <a:sym typeface="Webdings" pitchFamily="18" charset="2"/>
              </a:rPr>
              <a:t> </a:t>
            </a:r>
            <a:r>
              <a:rPr lang="ru-RU" smtClean="0"/>
              <a:t>®</a:t>
            </a:r>
            <a:r>
              <a:rPr lang="en-US" smtClean="0"/>
              <a:t>  </a:t>
            </a:r>
            <a:r>
              <a:rPr lang="ru-RU" smtClean="0"/>
              <a:t>$</a:t>
            </a:r>
            <a:r>
              <a:rPr lang="en-US" smtClean="0"/>
              <a:t>  </a:t>
            </a:r>
            <a:r>
              <a:rPr lang="ru-RU" smtClean="0">
                <a:sym typeface="Symbol" pitchFamily="18" charset="2"/>
              </a:rPr>
              <a:t></a:t>
            </a:r>
            <a:r>
              <a:rPr lang="en-US" smtClean="0">
                <a:sym typeface="Symbol" pitchFamily="18" charset="2"/>
              </a:rPr>
              <a:t> </a:t>
            </a:r>
            <a:r>
              <a:rPr lang="ru-RU" smtClean="0">
                <a:ea typeface="Arial Unicode MS" pitchFamily="34" charset="-128"/>
                <a:cs typeface="Arial Unicode MS" pitchFamily="34" charset="-128"/>
                <a:sym typeface="Wingdings 2" pitchFamily="18" charset="2"/>
              </a:rPr>
              <a:t>→∞</a:t>
            </a:r>
            <a:r>
              <a:rPr lang="en-US" smtClean="0">
                <a:ea typeface="Arial Unicode MS" pitchFamily="34" charset="-128"/>
                <a:cs typeface="Arial Unicode MS" pitchFamily="34" charset="-128"/>
                <a:sym typeface="Wingdings 2" pitchFamily="18" charset="2"/>
              </a:rPr>
              <a:t>  </a:t>
            </a:r>
            <a:r>
              <a:rPr lang="ru-RU" smtClean="0">
                <a:ea typeface="Arial Unicode MS" pitchFamily="34" charset="-128"/>
                <a:cs typeface="Arial Unicode MS" pitchFamily="34" charset="-128"/>
                <a:sym typeface="Wingdings 2" pitchFamily="18" charset="2"/>
              </a:rPr>
              <a:t>♪</a:t>
            </a:r>
            <a:r>
              <a:rPr lang="en-US" smtClean="0">
                <a:sym typeface="Symbol" pitchFamily="18" charset="2"/>
              </a:rPr>
              <a:t> </a:t>
            </a:r>
            <a:r>
              <a:rPr lang="en-US" smtClean="0">
                <a:latin typeface="Times New Roman" pitchFamily="18" charset="0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ru-RU" smtClean="0">
                <a:sym typeface="Wingdings" pitchFamily="2" charset="2"/>
              </a:rPr>
              <a:t></a:t>
            </a:r>
            <a:r>
              <a:rPr lang="en-US" smtClean="0">
                <a:sym typeface="Wingdings" pitchFamily="2" charset="2"/>
              </a:rPr>
              <a:t> </a:t>
            </a:r>
            <a:r>
              <a:rPr lang="ru-RU" smtClean="0">
                <a:sym typeface="Wingdings 2" pitchFamily="18" charset="2"/>
              </a:rPr>
              <a:t>♣</a:t>
            </a:r>
            <a:r>
              <a:rPr lang="en-US" smtClean="0">
                <a:ea typeface="Arial Unicode MS" pitchFamily="34" charset="-128"/>
                <a:cs typeface="Arial Unicode MS" pitchFamily="34" charset="-128"/>
                <a:sym typeface="Wingdings 2" pitchFamily="18" charset="2"/>
              </a:rPr>
              <a:t> </a:t>
            </a:r>
            <a:r>
              <a:rPr lang="en-US" smtClean="0">
                <a:sym typeface="Symbol" pitchFamily="18" charset="2"/>
              </a:rPr>
              <a:t>)</a:t>
            </a:r>
            <a:endParaRPr lang="ru-RU" smtClean="0"/>
          </a:p>
          <a:p>
            <a:pPr marL="476250" indent="0">
              <a:defRPr/>
            </a:pPr>
            <a:r>
              <a:rPr lang="en-US" smtClean="0"/>
              <a:t> imo-ishoralar ( </a:t>
            </a:r>
            <a:r>
              <a:rPr lang="ru-RU" smtClean="0">
                <a:sym typeface="Wingdings 2" pitchFamily="18" charset="2"/>
              </a:rPr>
              <a:t></a:t>
            </a:r>
            <a:r>
              <a:rPr lang="en-US" smtClean="0">
                <a:sym typeface="Wingdings 2" pitchFamily="18" charset="2"/>
              </a:rPr>
              <a:t> </a:t>
            </a:r>
            <a:r>
              <a:rPr lang="ru-RU" smtClean="0">
                <a:sym typeface="Wingdings 2" pitchFamily="18" charset="2"/>
              </a:rPr>
              <a:t></a:t>
            </a:r>
            <a:r>
              <a:rPr lang="en-US" smtClean="0">
                <a:sym typeface="Wingdings 2" pitchFamily="18" charset="2"/>
              </a:rPr>
              <a:t> )</a:t>
            </a:r>
            <a:endParaRPr lang="ru-RU" smtClean="0"/>
          </a:p>
          <a:p>
            <a:pPr marL="476250" indent="0">
              <a:defRPr/>
            </a:pPr>
            <a:r>
              <a:rPr lang="en-US" smtClean="0"/>
              <a:t> badiiy obrazlar bilan</a:t>
            </a:r>
            <a:r>
              <a:rPr lang="ru-RU" smtClean="0"/>
              <a:t> (</a:t>
            </a:r>
            <a:r>
              <a:rPr lang="en-US" smtClean="0"/>
              <a:t>she’r</a:t>
            </a:r>
            <a:r>
              <a:rPr lang="ru-RU" smtClean="0"/>
              <a:t>,</a:t>
            </a:r>
            <a:r>
              <a:rPr lang="en-US" smtClean="0"/>
              <a:t> rasm, balet</a:t>
            </a:r>
            <a:r>
              <a:rPr lang="ru-RU" smtClean="0"/>
              <a:t>…) </a:t>
            </a:r>
          </a:p>
          <a:p>
            <a:pPr marL="476250" indent="0">
              <a:defRPr/>
            </a:pPr>
            <a:r>
              <a:rPr lang="en-US" smtClean="0"/>
              <a:t> ovoz orqali axborot berishi mumkin.</a:t>
            </a:r>
            <a:endParaRPr lang="ru-RU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AF15B690-703F-4952-90D4-D07FFA92C3C8}" type="slidenum">
              <a:rPr lang="ru-RU">
                <a:latin typeface="Arial" panose="020B0604020202020204" pitchFamily="34" charset="0"/>
              </a:rPr>
              <a:pPr/>
              <a:t>24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90117" name="AutoShape 5">
            <a:hlinkClick r:id="" action="ppaction://noaction" highlightClick="1">
              <a:snd r:embed="rId2" name="applause.wav"/>
            </a:hlinkClick>
          </p:cNvPr>
          <p:cNvSpPr>
            <a:spLocks noChangeArrowheads="1"/>
          </p:cNvSpPr>
          <p:nvPr/>
        </p:nvSpPr>
        <p:spPr bwMode="auto">
          <a:xfrm>
            <a:off x="4464050" y="5049838"/>
            <a:ext cx="533400" cy="381000"/>
          </a:xfrm>
          <a:prstGeom prst="actionButtonSound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3661181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0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0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0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0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0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0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0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46" presetID="2" presetClass="entr" presetSubtype="8" fill="hold" grpId="0" nodeType="afterEffect">
                                  <p:stCondLst>
                                    <p:cond delay="70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901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4" grpId="0"/>
      <p:bldP spid="90115" grpId="0" build="p"/>
      <p:bldP spid="901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z="4000"/>
              <a:t>Axborot uzatish usullari</a:t>
            </a:r>
            <a:endParaRPr lang="ru-RU" smtClean="0"/>
          </a:p>
        </p:txBody>
      </p:sp>
      <p:sp>
        <p:nvSpPr>
          <p:cNvPr id="91139" name="Rectangle 3"/>
          <p:cNvSpPr>
            <a:spLocks noGrp="1" noChangeArrowheads="1"/>
          </p:cNvSpPr>
          <p:nvPr>
            <p:ph idx="1"/>
          </p:nvPr>
        </p:nvSpPr>
        <p:spPr>
          <a:xfrm>
            <a:off x="2138365" y="3778250"/>
            <a:ext cx="6777037" cy="2495550"/>
          </a:xfrm>
        </p:spPr>
        <p:txBody>
          <a:bodyPr/>
          <a:lstStyle/>
          <a:p>
            <a:pPr marL="476250" indent="0">
              <a:buNone/>
              <a:defRPr/>
            </a:pPr>
            <a:r>
              <a:rPr lang="en-US"/>
              <a:t>Texnik qurilmalarda esa </a:t>
            </a:r>
            <a:r>
              <a:rPr lang="ru-RU"/>
              <a:t> (</a:t>
            </a:r>
            <a:r>
              <a:rPr lang="en-US"/>
              <a:t>televizor</a:t>
            </a:r>
            <a:r>
              <a:rPr lang="ru-RU"/>
              <a:t>, </a:t>
            </a:r>
            <a:r>
              <a:rPr lang="en-US"/>
              <a:t>telefon</a:t>
            </a:r>
            <a:r>
              <a:rPr lang="ru-RU"/>
              <a:t>, </a:t>
            </a:r>
            <a:r>
              <a:rPr lang="en-US"/>
              <a:t>EVM</a:t>
            </a:r>
            <a:r>
              <a:rPr lang="ru-RU"/>
              <a:t>…) </a:t>
            </a:r>
            <a:r>
              <a:rPr lang="en-US"/>
              <a:t>axborot elektr, magnit, yorug’lik impulslari orqali uzatiladi</a:t>
            </a:r>
            <a:r>
              <a:rPr lang="ru-RU"/>
              <a:t>.</a:t>
            </a:r>
            <a:r>
              <a:rPr lang="ru-RU" smtClean="0"/>
              <a:t> </a:t>
            </a:r>
            <a:r>
              <a:rPr lang="ru-RU" smtClean="0">
                <a:ea typeface="MS Mincho" pitchFamily="49" charset="-128"/>
              </a:rPr>
              <a:t> </a:t>
            </a:r>
            <a:endParaRPr lang="ru-RU" smtClean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3CC75CF4-A8A9-4967-9BFC-CE4B69D27B3F}" type="slidenum">
              <a:rPr lang="ru-RU">
                <a:latin typeface="Arial" panose="020B0604020202020204" pitchFamily="34" charset="0"/>
              </a:rPr>
              <a:pPr/>
              <a:t>25</a:t>
            </a:fld>
            <a:endParaRPr lang="ru-RU">
              <a:latin typeface="Arial" panose="020B0604020202020204" pitchFamily="34" charset="0"/>
            </a:endParaRPr>
          </a:p>
        </p:txBody>
      </p:sp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020888" y="1555750"/>
            <a:ext cx="6894512" cy="2178050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/>
          <a:lstStyle/>
          <a:p>
            <a:pPr marL="476250">
              <a:spcBef>
                <a:spcPct val="20000"/>
              </a:spcBef>
              <a:defRPr/>
            </a:pPr>
            <a:r>
              <a:rPr lang="en-US" sz="2800"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</a:rPr>
              <a:t>Hayvonlar orasida axborot ovoz, hid, vaziyatli xulq- atvor yordamida uzatiladi.</a:t>
            </a:r>
            <a:endParaRPr lang="ru-RU" sz="2800"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47479075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1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1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11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38" grpId="0"/>
      <p:bldP spid="91139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algn="ctr" eaLnBrk="1" hangingPunct="1">
              <a:defRPr/>
            </a:pPr>
            <a:r>
              <a:rPr lang="en-US" sz="4000" b="1" dirty="0"/>
              <a:t>   </a:t>
            </a:r>
            <a:r>
              <a:rPr lang="en-US" sz="4000" b="1" dirty="0" err="1"/>
              <a:t>Axborotning</a:t>
            </a:r>
            <a:r>
              <a:rPr lang="en-US" sz="4000" b="1" dirty="0"/>
              <a:t> </a:t>
            </a:r>
            <a:r>
              <a:rPr lang="en-US" sz="4000" b="1" dirty="0" err="1"/>
              <a:t>turkumlanishi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898336819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21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21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2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/>
              <a:t>Uzatish va idrok etish usuliga ko’ra turkumlanishi</a:t>
            </a:r>
            <a:endParaRPr lang="ru-RU" sz="4000"/>
          </a:p>
        </p:txBody>
      </p:sp>
      <p:sp>
        <p:nvSpPr>
          <p:cNvPr id="9318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algn="just" eaLnBrk="1" hangingPunct="1">
              <a:defRPr/>
            </a:pPr>
            <a:r>
              <a:rPr lang="en-US" smtClean="0"/>
              <a:t>vizual</a:t>
            </a:r>
          </a:p>
          <a:p>
            <a:pPr algn="just" eaLnBrk="1" hangingPunct="1">
              <a:defRPr/>
            </a:pPr>
            <a:r>
              <a:rPr lang="en-US" smtClean="0"/>
              <a:t>audial</a:t>
            </a:r>
            <a:endParaRPr lang="ru-RU" smtClean="0"/>
          </a:p>
          <a:p>
            <a:pPr eaLnBrk="1" hangingPunct="1">
              <a:defRPr/>
            </a:pPr>
            <a:r>
              <a:rPr lang="en-US" smtClean="0"/>
              <a:t>taktil</a:t>
            </a:r>
            <a:r>
              <a:rPr lang="ru-RU" smtClean="0"/>
              <a:t> (</a:t>
            </a:r>
            <a:r>
              <a:rPr lang="en-US" smtClean="0"/>
              <a:t>hissiyot</a:t>
            </a:r>
            <a:r>
              <a:rPr lang="ru-RU" smtClean="0"/>
              <a:t>)</a:t>
            </a:r>
            <a:r>
              <a:rPr lang="ru-RU" smtClean="0">
                <a:cs typeface="Times New Roman" pitchFamily="18" charset="0"/>
              </a:rPr>
              <a:t> </a:t>
            </a:r>
            <a:endParaRPr lang="ru-RU" smtClean="0">
              <a:cs typeface="Courier New" pitchFamily="49" charset="0"/>
            </a:endParaRPr>
          </a:p>
          <a:p>
            <a:pPr eaLnBrk="1" hangingPunct="1">
              <a:defRPr/>
            </a:pPr>
            <a:r>
              <a:rPr lang="en-US" smtClean="0"/>
              <a:t>organolentik</a:t>
            </a:r>
            <a:r>
              <a:rPr lang="ru-RU" smtClean="0"/>
              <a:t> (</a:t>
            </a:r>
            <a:r>
              <a:rPr lang="en-US" smtClean="0"/>
              <a:t>hid va ta</a:t>
            </a:r>
            <a:r>
              <a:rPr lang="en-US" smtClean="0">
                <a:latin typeface="Arial Narrow"/>
              </a:rPr>
              <a:t>’</a:t>
            </a:r>
            <a:r>
              <a:rPr lang="en-US" smtClean="0"/>
              <a:t>m</a:t>
            </a:r>
            <a:r>
              <a:rPr lang="ru-RU" smtClean="0"/>
              <a:t>)</a:t>
            </a:r>
          </a:p>
          <a:p>
            <a:pPr eaLnBrk="1" hangingPunct="1">
              <a:defRPr/>
            </a:pPr>
            <a:r>
              <a:rPr lang="en-US" smtClean="0"/>
              <a:t>hisoblash texnikasi vositalari yordamida mashinali- chiquvchi va qabul qilinuvchi</a:t>
            </a:r>
            <a:endParaRPr lang="ru-RU" smtClean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3EDB0F3C-7BF7-49D2-94E3-C578CBEABE93}" type="slidenum">
              <a:rPr lang="ru-RU">
                <a:latin typeface="Arial" panose="020B0604020202020204" pitchFamily="34" charset="0"/>
              </a:rPr>
              <a:pPr/>
              <a:t>27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3791716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31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931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31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31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931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31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4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318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186" grpId="0"/>
      <p:bldP spid="93187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2388" y="2248193"/>
            <a:ext cx="8202304" cy="1280890"/>
          </a:xfrm>
        </p:spPr>
        <p:txBody>
          <a:bodyPr>
            <a:noAutofit/>
          </a:bodyPr>
          <a:lstStyle/>
          <a:p>
            <a:pPr algn="ctr"/>
            <a:r>
              <a:rPr lang="en-US" sz="6600" b="1" dirty="0" smtClean="0">
                <a:solidFill>
                  <a:srgbClr val="FF0000"/>
                </a:solidFill>
              </a:rPr>
              <a:t>E’TIBORINGIZ  UCHUN  RAHMAT!!!</a:t>
            </a:r>
            <a:endParaRPr lang="en-US" sz="6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324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013039" y="1040170"/>
            <a:ext cx="7620000" cy="1401763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en-US" sz="4400" b="1" dirty="0" err="1"/>
              <a:t>Axborot</a:t>
            </a:r>
            <a:r>
              <a:rPr lang="ru-RU" sz="4400" b="1" dirty="0"/>
              <a:t> </a:t>
            </a:r>
            <a:r>
              <a:rPr lang="en-US" sz="4400" b="1" dirty="0"/>
              <a:t> </a:t>
            </a:r>
            <a:r>
              <a:rPr lang="en-US" sz="4400" b="1" dirty="0" err="1"/>
              <a:t>tushunchasi</a:t>
            </a:r>
            <a:r>
              <a:rPr lang="ru-RU" sz="4400" b="1" dirty="0"/>
              <a:t>  </a:t>
            </a:r>
            <a:r>
              <a:rPr lang="en-US" sz="4400" b="1" dirty="0" err="1"/>
              <a:t>va</a:t>
            </a:r>
            <a:r>
              <a:rPr lang="en-US" sz="4400" b="1" dirty="0"/>
              <a:t>  </a:t>
            </a:r>
            <a:r>
              <a:rPr lang="en-US" sz="4400" b="1" dirty="0" err="1"/>
              <a:t>jarayonlari</a:t>
            </a:r>
            <a:r>
              <a:rPr lang="en-US" sz="4400" b="1" dirty="0"/>
              <a:t>	</a:t>
            </a:r>
            <a:endParaRPr lang="ru-RU" sz="4400" b="1" dirty="0"/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417976" y="3601943"/>
            <a:ext cx="4810125" cy="1752600"/>
          </a:xfrm>
        </p:spPr>
        <p:txBody>
          <a:bodyPr>
            <a:normAutofit/>
          </a:bodyPr>
          <a:lstStyle/>
          <a:p>
            <a:pPr algn="ctr" eaLnBrk="1" hangingPunct="1">
              <a:defRPr/>
            </a:pPr>
            <a:r>
              <a:rPr lang="en-US" sz="3200" i="1" dirty="0" err="1"/>
              <a:t>Axborot</a:t>
            </a:r>
            <a:r>
              <a:rPr lang="ru-RU" sz="3200" i="1" dirty="0"/>
              <a:t> – </a:t>
            </a:r>
            <a:r>
              <a:rPr lang="en-US" sz="3200" i="1" dirty="0" err="1"/>
              <a:t>jamiyatning</a:t>
            </a:r>
            <a:r>
              <a:rPr lang="en-US" sz="3200" i="1" dirty="0"/>
              <a:t> </a:t>
            </a:r>
            <a:r>
              <a:rPr lang="en-US" sz="3200" i="1" dirty="0" err="1"/>
              <a:t>yagona</a:t>
            </a:r>
            <a:r>
              <a:rPr lang="en-US" sz="3200" i="1" dirty="0"/>
              <a:t> </a:t>
            </a:r>
            <a:r>
              <a:rPr lang="en-US" sz="3200" i="1" dirty="0" err="1"/>
              <a:t>so’nmas</a:t>
            </a:r>
            <a:r>
              <a:rPr lang="en-US" sz="3200" i="1" dirty="0"/>
              <a:t> </a:t>
            </a:r>
            <a:r>
              <a:rPr lang="en-US" sz="3200" i="1" dirty="0" err="1"/>
              <a:t>resursi</a:t>
            </a:r>
            <a:endParaRPr lang="ru-RU" sz="3200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39288610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2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2" grpId="0"/>
      <p:bldP spid="6656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Axborotli muloqat</a:t>
            </a:r>
            <a:endParaRPr lang="ru-RU" smtClean="0"/>
          </a:p>
        </p:txBody>
      </p:sp>
      <p:sp>
        <p:nvSpPr>
          <p:cNvPr id="155651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/>
              <a:t>Qadimgi</a:t>
            </a:r>
            <a:r>
              <a:rPr lang="ru-RU"/>
              <a:t> (</a:t>
            </a:r>
            <a:r>
              <a:rPr lang="en-US"/>
              <a:t>ov va to’plash</a:t>
            </a:r>
            <a:r>
              <a:rPr lang="ru-RU"/>
              <a:t>)</a:t>
            </a:r>
          </a:p>
          <a:p>
            <a:pPr eaLnBrk="1" hangingPunct="1">
              <a:defRPr/>
            </a:pPr>
            <a:r>
              <a:rPr lang="en-US"/>
              <a:t>Agrar </a:t>
            </a:r>
            <a:r>
              <a:rPr lang="ru-RU"/>
              <a:t> (</a:t>
            </a:r>
            <a:r>
              <a:rPr lang="en-US"/>
              <a:t>dehqonchilik va chorvachilik</a:t>
            </a:r>
            <a:r>
              <a:rPr lang="ru-RU"/>
              <a:t>)</a:t>
            </a:r>
          </a:p>
          <a:p>
            <a:pPr eaLnBrk="1" hangingPunct="1">
              <a:defRPr/>
            </a:pPr>
            <a:r>
              <a:rPr lang="en-US"/>
              <a:t>Sanoat </a:t>
            </a:r>
            <a:r>
              <a:rPr lang="ru-RU"/>
              <a:t> (</a:t>
            </a:r>
            <a:r>
              <a:rPr lang="en-US"/>
              <a:t>amaliy sanoat</a:t>
            </a:r>
            <a:r>
              <a:rPr lang="ru-RU"/>
              <a:t>)</a:t>
            </a:r>
          </a:p>
          <a:p>
            <a:pPr eaLnBrk="1" hangingPunct="1">
              <a:defRPr/>
            </a:pPr>
            <a:r>
              <a:rPr lang="en-US"/>
              <a:t>Axborotli</a:t>
            </a:r>
            <a:r>
              <a:rPr lang="ru-RU"/>
              <a:t>(</a:t>
            </a:r>
            <a:r>
              <a:rPr lang="en-US"/>
              <a:t>amaliy axborot</a:t>
            </a:r>
            <a:r>
              <a:rPr lang="ru-RU"/>
              <a:t>)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B839A9D5-20C2-4247-B60A-8473CA16056D}" type="slidenum">
              <a:rPr lang="ru-RU">
                <a:latin typeface="Arial" panose="020B0604020202020204" pitchFamily="34" charset="0"/>
              </a:rPr>
              <a:pPr/>
              <a:t>4</a:t>
            </a:fld>
            <a:endParaRPr lang="ru-RU">
              <a:latin typeface="Arial" panose="020B0604020202020204" pitchFamily="34" charset="0"/>
            </a:endParaRPr>
          </a:p>
        </p:txBody>
      </p:sp>
      <p:graphicFrame>
        <p:nvGraphicFramePr>
          <p:cNvPr id="155652" name="Object 4"/>
          <p:cNvGraphicFramePr>
            <a:graphicFrameLocks noChangeAspect="1"/>
          </p:cNvGraphicFramePr>
          <p:nvPr/>
        </p:nvGraphicFramePr>
        <p:xfrm>
          <a:off x="3005140" y="4122740"/>
          <a:ext cx="3671887" cy="21034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Диаграмма" r:id="rId5" imgW="4543349" imgH="2610002" progId="Excel.Chart.8">
                  <p:embed/>
                </p:oleObj>
              </mc:Choice>
              <mc:Fallback>
                <p:oleObj name="Диаграмма" r:id="rId5" imgW="4543349" imgH="2610002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140" y="4122740"/>
                        <a:ext cx="3671887" cy="21034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299047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56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565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565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565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56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5650" grpId="0"/>
      <p:bldP spid="155651" grpId="0" build="p"/>
      <p:bldOleChart spid="155652" grpId="0" bld="category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 o’lchamining o’sish darajasi</a:t>
            </a:r>
            <a:endParaRPr lang="ru-RU" smtClean="0"/>
          </a:p>
        </p:txBody>
      </p:sp>
      <p:graphicFrame>
        <p:nvGraphicFramePr>
          <p:cNvPr id="156676" name="Object 4">
            <a:hlinkClick r:id="" action="ppaction://ole?verb=0"/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2846388" y="1697038"/>
          <a:ext cx="5654675" cy="42783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82" name="Диаграмма" r:id="rId4" imgW="9115349" imgH="6896100" progId="Excel.Chart.8">
                  <p:embed/>
                </p:oleObj>
              </mc:Choice>
              <mc:Fallback>
                <p:oleObj name="Диаграмма" r:id="rId4" imgW="9115349" imgH="689610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46388" y="1697038"/>
                        <a:ext cx="5654675" cy="42783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 cap="flat" cmpd="sng">
                            <a:solidFill>
                              <a:schemeClr val="tx1"/>
                            </a:solidFill>
                            <a:prstDash val="solid"/>
                            <a:miter lim="800000"/>
                            <a:headEnd type="none" w="med" len="med"/>
                            <a:tailEnd type="none" w="med" len="med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B13640A4-8ED4-4600-A64B-8FA02D315BF7}" type="slidenum">
              <a:rPr lang="ru-RU">
                <a:latin typeface="Arial" panose="020B0604020202020204" pitchFamily="34" charset="0"/>
              </a:rPr>
              <a:pPr/>
              <a:t>5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0720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6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66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6674" grpId="0"/>
      <p:bldOleChart spid="156676" grpId="0" bld="category" 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Taraqqiyot </a:t>
            </a:r>
            <a:r>
              <a:rPr lang="ru-RU" smtClean="0"/>
              <a:t>– </a:t>
            </a:r>
            <a:r>
              <a:rPr lang="en-US" smtClean="0"/>
              <a:t>bu axborot</a:t>
            </a:r>
            <a:endParaRPr lang="ru-RU" smtClean="0"/>
          </a:p>
        </p:txBody>
      </p:sp>
      <p:graphicFrame>
        <p:nvGraphicFramePr>
          <p:cNvPr id="3074" name="Object 3"/>
          <p:cNvGraphicFramePr>
            <a:graphicFrameLocks noGrp="1" noChangeAspect="1"/>
          </p:cNvGraphicFramePr>
          <p:nvPr>
            <p:ph idx="1"/>
          </p:nvPr>
        </p:nvGraphicFramePr>
        <p:xfrm>
          <a:off x="3005138" y="1657350"/>
          <a:ext cx="4913312" cy="3935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6" name="Диаграмма" r:id="rId3" imgW="3638550" imgH="2914650" progId="Excel.Chart.8">
                  <p:embed/>
                </p:oleObj>
              </mc:Choice>
              <mc:Fallback>
                <p:oleObj name="Диаграмма" r:id="rId3" imgW="3638550" imgH="2914650" progId="Excel.Char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05138" y="1657350"/>
                        <a:ext cx="4913312" cy="39354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2545B143-4BB2-4B28-8613-61E6F4BBB92C}" type="slidenum">
              <a:rPr lang="ru-RU">
                <a:latin typeface="Arial" panose="020B0604020202020204" pitchFamily="34" charset="0"/>
              </a:rPr>
              <a:pPr/>
              <a:t>6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457980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7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872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698" name="Rectangle 2"/>
          <p:cNvSpPr>
            <a:spLocks noGrp="1" noChangeArrowheads="1"/>
          </p:cNvSpPr>
          <p:nvPr>
            <p:ph type="title"/>
          </p:nvPr>
        </p:nvSpPr>
        <p:spPr>
          <a:xfrm>
            <a:off x="2386013" y="457200"/>
            <a:ext cx="6540500" cy="1143000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mtClean="0"/>
              <a:t>Qog’ozsiz axborotning umumiy atributlari.</a:t>
            </a:r>
            <a:endParaRPr lang="ru-RU" smtClean="0"/>
          </a:p>
        </p:txBody>
      </p:sp>
      <p:sp>
        <p:nvSpPr>
          <p:cNvPr id="157699" name="Rectangle 3"/>
          <p:cNvSpPr>
            <a:spLocks noGrp="1" noChangeArrowheads="1"/>
          </p:cNvSpPr>
          <p:nvPr>
            <p:ph idx="1"/>
          </p:nvPr>
        </p:nvSpPr>
        <p:spPr>
          <a:xfrm>
            <a:off x="2438402" y="1600202"/>
            <a:ext cx="6486525" cy="4987925"/>
          </a:xfrm>
        </p:spPr>
        <p:txBody>
          <a:bodyPr/>
          <a:lstStyle/>
          <a:p>
            <a:pPr eaLnBrk="1" hangingPunct="1">
              <a:defRPr/>
            </a:pPr>
            <a:r>
              <a:rPr lang="en-US"/>
              <a:t>Elektron xujjat aylanishi</a:t>
            </a:r>
            <a:endParaRPr lang="ru-RU"/>
          </a:p>
          <a:p>
            <a:pPr eaLnBrk="1" hangingPunct="1">
              <a:defRPr/>
            </a:pPr>
            <a:r>
              <a:rPr lang="en-US"/>
              <a:t>Avlodning axborot savodxonligi</a:t>
            </a:r>
            <a:endParaRPr lang="ru-RU"/>
          </a:p>
          <a:p>
            <a:pPr eaLnBrk="1" hangingPunct="1">
              <a:defRPr/>
            </a:pPr>
            <a:r>
              <a:rPr lang="en-US"/>
              <a:t>Axborotni tovarga almashinuvi</a:t>
            </a:r>
            <a:endParaRPr lang="ru-RU"/>
          </a:p>
          <a:p>
            <a:pPr eaLnBrk="1" hangingPunct="1">
              <a:defRPr/>
            </a:pPr>
            <a:r>
              <a:rPr lang="en-US"/>
              <a:t>Avlodning axborotlar va bilimlar bazasiga ega bo’lish imkoniyati</a:t>
            </a:r>
            <a:r>
              <a:rPr lang="ru-RU"/>
              <a:t> (</a:t>
            </a:r>
            <a:r>
              <a:rPr lang="en-US"/>
              <a:t>Internet tarmog’i shular qatorida</a:t>
            </a:r>
            <a:r>
              <a:rPr lang="ru-RU"/>
              <a:t>)</a:t>
            </a:r>
          </a:p>
          <a:p>
            <a:pPr eaLnBrk="1" hangingPunct="1">
              <a:defRPr/>
            </a:pPr>
            <a:r>
              <a:rPr lang="en-US"/>
              <a:t>Jamiyatning asosiy sistemalari axborotlashuvi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(c) Mustapokulov I.Ya.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"NET-TEACH TECHNOLOGY"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  <a:latin typeface="Balloonist SF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Balloonist SF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Balloonist SF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Balloonist SF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Balloonist SF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Balloonist SF" pitchFamily="34" charset="0"/>
              </a:defRPr>
            </a:lvl9pPr>
          </a:lstStyle>
          <a:p>
            <a:fld id="{4EE52296-DD26-453F-81A1-27FA9A528414}" type="slidenum">
              <a:rPr lang="ru-RU">
                <a:latin typeface="Arial" panose="020B0604020202020204" pitchFamily="34" charset="0"/>
              </a:rPr>
              <a:pPr/>
              <a:t>7</a:t>
            </a:fld>
            <a:endParaRPr lang="ru-RU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118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1576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15769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15769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7" dur="500"/>
                                        <p:tgtEl>
                                          <p:spTgt spid="15769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500"/>
                                        <p:tgtEl>
                                          <p:spTgt spid="15769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7698" grpId="0"/>
      <p:bldP spid="157699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364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Axborot va Informatika</a:t>
            </a:r>
            <a:endParaRPr lang="ru-RU" smtClean="0"/>
          </a:p>
        </p:txBody>
      </p:sp>
    </p:spTree>
    <p:extLst>
      <p:ext uri="{BB962C8B-B14F-4D97-AF65-F5344CB8AC3E}">
        <p14:creationId xmlns:p14="http://schemas.microsoft.com/office/powerpoint/2010/main" val="25783930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1364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136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“Axborot” tushunchasi</a:t>
            </a:r>
            <a:endParaRPr lang="ru-RU" smtClean="0"/>
          </a:p>
        </p:txBody>
      </p:sp>
      <p:sp>
        <p:nvSpPr>
          <p:cNvPr id="69635" name="Rectangle 3"/>
          <p:cNvSpPr>
            <a:spLocks noGrp="1" noChangeArrowheads="1"/>
          </p:cNvSpPr>
          <p:nvPr>
            <p:ph idx="1"/>
          </p:nvPr>
        </p:nvSpPr>
        <p:spPr>
          <a:xfrm>
            <a:off x="323852" y="1412875"/>
            <a:ext cx="8545513" cy="1530350"/>
          </a:xfrm>
        </p:spPr>
        <p:txBody>
          <a:bodyPr/>
          <a:lstStyle/>
          <a:p>
            <a:pPr marL="476250" indent="0">
              <a:buNone/>
              <a:defRPr/>
            </a:pPr>
            <a:r>
              <a:rPr lang="en-US" smtClean="0"/>
              <a:t>Axborot - birlamchi va turli ta’riflaruga ega bo`lgan tushunchadir</a:t>
            </a:r>
            <a:r>
              <a:rPr lang="ru-RU" smtClean="0"/>
              <a:t>.</a:t>
            </a:r>
            <a:r>
              <a:rPr lang="en-US" smtClean="0"/>
              <a:t> Ammo, u quyidagi tarkibdan tashkil topadi:</a:t>
            </a:r>
            <a:endParaRPr lang="ru-RU" smtClean="0"/>
          </a:p>
        </p:txBody>
      </p:sp>
      <p:grpSp>
        <p:nvGrpSpPr>
          <p:cNvPr id="26628" name="Group 5"/>
          <p:cNvGrpSpPr>
            <a:grpSpLocks/>
          </p:cNvGrpSpPr>
          <p:nvPr/>
        </p:nvGrpSpPr>
        <p:grpSpPr bwMode="auto">
          <a:xfrm>
            <a:off x="179388" y="3249615"/>
            <a:ext cx="8786812" cy="2376487"/>
            <a:chOff x="113" y="1797"/>
            <a:chExt cx="5535" cy="1497"/>
          </a:xfrm>
        </p:grpSpPr>
        <p:sp>
          <p:nvSpPr>
            <p:cNvPr id="26629" name="Rectangle 6"/>
            <p:cNvSpPr>
              <a:spLocks noChangeArrowheads="1"/>
            </p:cNvSpPr>
            <p:nvPr/>
          </p:nvSpPr>
          <p:spPr bwMode="auto">
            <a:xfrm>
              <a:off x="4195" y="2160"/>
              <a:ext cx="863" cy="408"/>
            </a:xfrm>
            <a:prstGeom prst="rect">
              <a:avLst/>
            </a:prstGeom>
            <a:solidFill>
              <a:srgbClr val="FFDDBB"/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QABUL 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QILINGAN 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XABAR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0" name="Rectangle 7"/>
            <p:cNvSpPr>
              <a:spLocks noChangeArrowheads="1"/>
            </p:cNvSpPr>
            <p:nvPr/>
          </p:nvSpPr>
          <p:spPr bwMode="auto">
            <a:xfrm>
              <a:off x="3016" y="2160"/>
              <a:ext cx="863" cy="408"/>
            </a:xfrm>
            <a:prstGeom prst="rect">
              <a:avLst/>
            </a:prstGeom>
            <a:solidFill>
              <a:srgbClr val="FFDDBB"/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QABUL 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QILINGAN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 SIGNAL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1" name="Rectangle 8"/>
            <p:cNvSpPr>
              <a:spLocks noChangeArrowheads="1"/>
            </p:cNvSpPr>
            <p:nvPr/>
          </p:nvSpPr>
          <p:spPr bwMode="auto">
            <a:xfrm>
              <a:off x="1837" y="2160"/>
              <a:ext cx="863" cy="408"/>
            </a:xfrm>
            <a:prstGeom prst="rect">
              <a:avLst/>
            </a:prstGeom>
            <a:solidFill>
              <a:srgbClr val="FFDDBB"/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SIGNAL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2" name="Rectangle 9"/>
            <p:cNvSpPr>
              <a:spLocks noChangeArrowheads="1"/>
            </p:cNvSpPr>
            <p:nvPr/>
          </p:nvSpPr>
          <p:spPr bwMode="auto">
            <a:xfrm>
              <a:off x="657" y="2160"/>
              <a:ext cx="863" cy="408"/>
            </a:xfrm>
            <a:prstGeom prst="rect">
              <a:avLst/>
            </a:prstGeom>
            <a:solidFill>
              <a:srgbClr val="FFDDBB"/>
            </a:solidFill>
            <a:ln w="9525">
              <a:solidFill>
                <a:schemeClr val="tx1"/>
              </a:solidFill>
              <a:prstDash val="lgDash"/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XABAR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3" name="Rectangle 10"/>
            <p:cNvSpPr>
              <a:spLocks noChangeArrowheads="1"/>
            </p:cNvSpPr>
            <p:nvPr/>
          </p:nvSpPr>
          <p:spPr bwMode="auto">
            <a:xfrm>
              <a:off x="113" y="1797"/>
              <a:ext cx="824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MANBA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4" name="Rectangle 11"/>
            <p:cNvSpPr>
              <a:spLocks noChangeArrowheads="1"/>
            </p:cNvSpPr>
            <p:nvPr/>
          </p:nvSpPr>
          <p:spPr bwMode="auto">
            <a:xfrm>
              <a:off x="1247" y="1797"/>
              <a:ext cx="862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UZATUVCHI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5" name="Rectangle 12"/>
            <p:cNvSpPr>
              <a:spLocks noChangeArrowheads="1"/>
            </p:cNvSpPr>
            <p:nvPr/>
          </p:nvSpPr>
          <p:spPr bwMode="auto">
            <a:xfrm>
              <a:off x="2426" y="1797"/>
              <a:ext cx="863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ALOQA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KANALI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6" name="Rectangle 13"/>
            <p:cNvSpPr>
              <a:spLocks noChangeArrowheads="1"/>
            </p:cNvSpPr>
            <p:nvPr/>
          </p:nvSpPr>
          <p:spPr bwMode="auto">
            <a:xfrm>
              <a:off x="3606" y="1797"/>
              <a:ext cx="863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QABUL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QILUVCHI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7" name="Rectangle 14"/>
            <p:cNvSpPr>
              <a:spLocks noChangeArrowheads="1"/>
            </p:cNvSpPr>
            <p:nvPr/>
          </p:nvSpPr>
          <p:spPr bwMode="auto">
            <a:xfrm>
              <a:off x="4785" y="1797"/>
              <a:ext cx="863" cy="408"/>
            </a:xfrm>
            <a:prstGeom prst="rect">
              <a:avLst/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MANZIL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  <p:sp>
          <p:nvSpPr>
            <p:cNvPr id="26638" name="Line 15"/>
            <p:cNvSpPr>
              <a:spLocks noChangeShapeType="1"/>
            </p:cNvSpPr>
            <p:nvPr/>
          </p:nvSpPr>
          <p:spPr bwMode="auto">
            <a:xfrm>
              <a:off x="930" y="2024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39" name="Line 16"/>
            <p:cNvSpPr>
              <a:spLocks noChangeShapeType="1"/>
            </p:cNvSpPr>
            <p:nvPr/>
          </p:nvSpPr>
          <p:spPr bwMode="auto">
            <a:xfrm>
              <a:off x="2109" y="2024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0" name="Line 17"/>
            <p:cNvSpPr>
              <a:spLocks noChangeShapeType="1"/>
            </p:cNvSpPr>
            <p:nvPr/>
          </p:nvSpPr>
          <p:spPr bwMode="auto">
            <a:xfrm>
              <a:off x="3288" y="2024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1" name="Line 18"/>
            <p:cNvSpPr>
              <a:spLocks noChangeShapeType="1"/>
            </p:cNvSpPr>
            <p:nvPr/>
          </p:nvSpPr>
          <p:spPr bwMode="auto">
            <a:xfrm>
              <a:off x="4468" y="2024"/>
              <a:ext cx="317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2" name="Line 19"/>
            <p:cNvSpPr>
              <a:spLocks noChangeShapeType="1"/>
            </p:cNvSpPr>
            <p:nvPr/>
          </p:nvSpPr>
          <p:spPr bwMode="auto">
            <a:xfrm flipV="1">
              <a:off x="2835" y="2205"/>
              <a:ext cx="0" cy="681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26643" name="Rectangle 20"/>
            <p:cNvSpPr>
              <a:spLocks noChangeArrowheads="1"/>
            </p:cNvSpPr>
            <p:nvPr/>
          </p:nvSpPr>
          <p:spPr bwMode="auto">
            <a:xfrm>
              <a:off x="2426" y="2886"/>
              <a:ext cx="863" cy="408"/>
            </a:xfrm>
            <a:prstGeom prst="rect">
              <a:avLst/>
            </a:prstGeom>
            <a:solidFill>
              <a:srgbClr val="99CCFF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wrap="none" anchor="ctr"/>
            <a:lstStyle>
              <a:lvl1pPr>
                <a:defRPr>
                  <a:solidFill>
                    <a:schemeClr val="tx1"/>
                  </a:solidFill>
                  <a:latin typeface="Balloonist SF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Balloonist SF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Balloonist SF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Balloonist SF" pitchFamily="34" charset="0"/>
                </a:defRPr>
              </a:lvl9pPr>
            </a:lstStyle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SHOVQIN </a:t>
              </a:r>
            </a:p>
            <a:p>
              <a:pPr algn="ctr" eaLnBrk="1" hangingPunct="1"/>
              <a:r>
                <a:rPr lang="en-US" sz="1400" b="1">
                  <a:latin typeface="Times New Roman" panose="02020603050405020304" pitchFamily="18" charset="0"/>
                </a:rPr>
                <a:t>MANBASI</a:t>
              </a:r>
              <a:endParaRPr lang="ru-RU" sz="1400" b="1">
                <a:latin typeface="Times New Roman" panose="02020603050405020304" pitchFamily="18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3867601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6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696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/>
      <p:bldP spid="6963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b8343f85b96489f147f99d6d29eccd9f70d79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6|0.9|4.7|8.3"/>
</p:tagLst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Wisp" id="{7CB32D59-10C0-40DD-B7BD-2E94284A981C}" vid="{24B1A44C-C006-48B2-A4D7-E5549B3D8CD4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12</TotalTime>
  <Words>917</Words>
  <Application>Microsoft Office PowerPoint</Application>
  <PresentationFormat>Экран (4:3)</PresentationFormat>
  <Paragraphs>177</Paragraphs>
  <Slides>28</Slides>
  <Notes>4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0" baseType="lpstr">
      <vt:lpstr>Легкий дым</vt:lpstr>
      <vt:lpstr>Диаграмма</vt:lpstr>
      <vt:lpstr>Axborot tushunchasi. Axboriy jarayonlar</vt:lpstr>
      <vt:lpstr>Презентация PowerPoint</vt:lpstr>
      <vt:lpstr>Axborot  tushunchasi  va  jarayonlari </vt:lpstr>
      <vt:lpstr>Axborotli muloqat</vt:lpstr>
      <vt:lpstr>Axborot o’lchamining o’sish darajasi</vt:lpstr>
      <vt:lpstr>Taraqqiyot – bu axborot</vt:lpstr>
      <vt:lpstr>Qog’ozsiz axborotning umumiy atributlari.</vt:lpstr>
      <vt:lpstr>Axborot va Informatika</vt:lpstr>
      <vt:lpstr>“Axborot” tushunchasi</vt:lpstr>
      <vt:lpstr>Axborot</vt:lpstr>
      <vt:lpstr>Axborot texnikada</vt:lpstr>
      <vt:lpstr> “Axborot”  atamasi</vt:lpstr>
      <vt:lpstr>Informatika </vt:lpstr>
      <vt:lpstr>Zamonaviy informatika tarkibi</vt:lpstr>
      <vt:lpstr>“Axborot ” so’zi bilan bog’liq atamalar:</vt:lpstr>
      <vt:lpstr>“Axborot ” so’zi bilan bog’liq atamalar: </vt:lpstr>
      <vt:lpstr>Berilganlar / Axborot  </vt:lpstr>
      <vt:lpstr>“Axborot ” so’zi bilan bog’liq atamalar: </vt:lpstr>
      <vt:lpstr>     Axborot uzatish usullari</vt:lpstr>
      <vt:lpstr>Texnikada axborot uzatish usullari </vt:lpstr>
      <vt:lpstr>Signallarni ro’yxatga olish  </vt:lpstr>
      <vt:lpstr>Axborot tashuvchilarda signallarni ro’yxatga olish</vt:lpstr>
      <vt:lpstr> </vt:lpstr>
      <vt:lpstr>Axborot uzatish usullari </vt:lpstr>
      <vt:lpstr>Axborot uzatish usullari</vt:lpstr>
      <vt:lpstr>   Axborotning turkumlanishi</vt:lpstr>
      <vt:lpstr>Uzatish va idrok etish usuliga ko’ra turkumlanishi</vt:lpstr>
      <vt:lpstr>E’TIBORINGIZ  UCHUN  RAHMAT!!!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Home</dc:creator>
  <cp:lastModifiedBy>Home</cp:lastModifiedBy>
  <cp:revision>7</cp:revision>
  <dcterms:created xsi:type="dcterms:W3CDTF">2015-05-20T05:13:34Z</dcterms:created>
  <dcterms:modified xsi:type="dcterms:W3CDTF">2016-05-13T22:47:54Z</dcterms:modified>
</cp:coreProperties>
</file>